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
  </p:notesMasterIdLst>
  <p:sldIdLst>
    <p:sldId id="256" r:id="rId5"/>
    <p:sldId id="257" r:id="rId6"/>
  </p:sldIdLst>
  <p:sldSz cx="8089900" cy="11226800"/>
  <p:notesSz cx="8089900" cy="11226800"/>
  <p:defaultTextStyle>
    <a:defPPr>
      <a:defRPr kern="0"/>
    </a:defPPr>
  </p:defaultTextStyle>
  <p:extLst>
    <p:ext uri="{EFAFB233-063F-42B5-8137-9DF3F51BA10A}">
      <p15:sldGuideLst xmlns:p15="http://schemas.microsoft.com/office/powerpoint/2012/main">
        <p15:guide id="1" orient="horz" pos="1356" userDrawn="1">
          <p15:clr>
            <a:srgbClr val="A4A3A4"/>
          </p15:clr>
        </p15:guide>
        <p15:guide id="2" pos="2548" userDrawn="1">
          <p15:clr>
            <a:srgbClr val="A4A3A4"/>
          </p15:clr>
        </p15:guide>
        <p15:guide id="3" pos="724" userDrawn="1">
          <p15:clr>
            <a:srgbClr val="A4A3A4"/>
          </p15:clr>
        </p15:guide>
        <p15:guide id="4" pos="2849" userDrawn="1">
          <p15:clr>
            <a:srgbClr val="A4A3A4"/>
          </p15:clr>
        </p15:guide>
        <p15:guide id="6" pos="47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5F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83E64F-CCD5-48B7-B383-4DAC15DA9D87}" v="3" dt="2026-05-13T15:23:36.783"/>
    <p1510:client id="{3E4A9459-D2A4-4630-9F20-E85030297BC6}" v="21" dt="2026-05-13T16:06:09.36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39"/>
    <p:restoredTop sz="94552" autoAdjust="0"/>
  </p:normalViewPr>
  <p:slideViewPr>
    <p:cSldViewPr>
      <p:cViewPr>
        <p:scale>
          <a:sx n="100" d="100"/>
          <a:sy n="100" d="100"/>
        </p:scale>
        <p:origin x="2496" y="-2358"/>
      </p:cViewPr>
      <p:guideLst>
        <p:guide orient="horz" pos="1356"/>
        <p:guide pos="2548"/>
        <p:guide pos="724"/>
        <p:guide pos="2849"/>
        <p:guide pos="4708"/>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élène GUINEBRETIERE" userId="2c3223ab-33b6-4e53-b108-40006c28b963" providerId="ADAL" clId="{AFA3EA98-0B2C-43D5-9DE1-9C43B7BD5CC7}"/>
    <pc:docChg chg="custSel modSld">
      <pc:chgData name="Hélène GUINEBRETIERE" userId="2c3223ab-33b6-4e53-b108-40006c28b963" providerId="ADAL" clId="{AFA3EA98-0B2C-43D5-9DE1-9C43B7BD5CC7}" dt="2026-05-13T16:06:40.581" v="585" actId="1076"/>
      <pc:docMkLst>
        <pc:docMk/>
      </pc:docMkLst>
      <pc:sldChg chg="addSp delSp modSp mod">
        <pc:chgData name="Hélène GUINEBRETIERE" userId="2c3223ab-33b6-4e53-b108-40006c28b963" providerId="ADAL" clId="{AFA3EA98-0B2C-43D5-9DE1-9C43B7BD5CC7}" dt="2026-05-13T15:27:37.785" v="21" actId="1076"/>
        <pc:sldMkLst>
          <pc:docMk/>
          <pc:sldMk cId="0" sldId="256"/>
        </pc:sldMkLst>
        <pc:spChg chg="mod">
          <ac:chgData name="Hélène GUINEBRETIERE" userId="2c3223ab-33b6-4e53-b108-40006c28b963" providerId="ADAL" clId="{AFA3EA98-0B2C-43D5-9DE1-9C43B7BD5CC7}" dt="2026-05-13T15:00:28.825" v="11" actId="1076"/>
          <ac:spMkLst>
            <pc:docMk/>
            <pc:sldMk cId="0" sldId="256"/>
            <ac:spMk id="36" creationId="{00000000-0000-0000-0000-000000000000}"/>
          </ac:spMkLst>
        </pc:spChg>
        <pc:spChg chg="mod">
          <ac:chgData name="Hélène GUINEBRETIERE" userId="2c3223ab-33b6-4e53-b108-40006c28b963" providerId="ADAL" clId="{AFA3EA98-0B2C-43D5-9DE1-9C43B7BD5CC7}" dt="2026-05-13T15:01:34.224" v="13" actId="20577"/>
          <ac:spMkLst>
            <pc:docMk/>
            <pc:sldMk cId="0" sldId="256"/>
            <ac:spMk id="40" creationId="{89E46FE4-63B1-CFD5-0DF0-302F59B18147}"/>
          </ac:spMkLst>
        </pc:spChg>
        <pc:picChg chg="del">
          <ac:chgData name="Hélène GUINEBRETIERE" userId="2c3223ab-33b6-4e53-b108-40006c28b963" providerId="ADAL" clId="{AFA3EA98-0B2C-43D5-9DE1-9C43B7BD5CC7}" dt="2026-05-13T14:58:54.984" v="0" actId="478"/>
          <ac:picMkLst>
            <pc:docMk/>
            <pc:sldMk cId="0" sldId="256"/>
            <ac:picMk id="14" creationId="{63EB2A93-CDA6-F37D-2A86-A2AF274A0C0F}"/>
          </ac:picMkLst>
        </pc:picChg>
        <pc:picChg chg="add mod">
          <ac:chgData name="Hélène GUINEBRETIERE" userId="2c3223ab-33b6-4e53-b108-40006c28b963" providerId="ADAL" clId="{AFA3EA98-0B2C-43D5-9DE1-9C43B7BD5CC7}" dt="2026-05-13T14:59:23.090" v="7" actId="1076"/>
          <ac:picMkLst>
            <pc:docMk/>
            <pc:sldMk cId="0" sldId="256"/>
            <ac:picMk id="16" creationId="{13C4149F-7559-F043-A76B-249BC061A67A}"/>
          </ac:picMkLst>
        </pc:picChg>
        <pc:picChg chg="del">
          <ac:chgData name="Hélène GUINEBRETIERE" userId="2c3223ab-33b6-4e53-b108-40006c28b963" providerId="ADAL" clId="{AFA3EA98-0B2C-43D5-9DE1-9C43B7BD5CC7}" dt="2026-05-13T15:00:11.718" v="8" actId="478"/>
          <ac:picMkLst>
            <pc:docMk/>
            <pc:sldMk cId="0" sldId="256"/>
            <ac:picMk id="17" creationId="{8B21E343-5CAD-A4A8-AD91-648F7B67542D}"/>
          </ac:picMkLst>
        </pc:picChg>
        <pc:picChg chg="add mod">
          <ac:chgData name="Hélène GUINEBRETIERE" userId="2c3223ab-33b6-4e53-b108-40006c28b963" providerId="ADAL" clId="{AFA3EA98-0B2C-43D5-9DE1-9C43B7BD5CC7}" dt="2026-05-13T15:00:19.770" v="10" actId="1076"/>
          <ac:picMkLst>
            <pc:docMk/>
            <pc:sldMk cId="0" sldId="256"/>
            <ac:picMk id="19" creationId="{386729E9-4235-8EF0-FFB4-F7B255641C01}"/>
          </ac:picMkLst>
        </pc:picChg>
        <pc:picChg chg="add mod">
          <ac:chgData name="Hélène GUINEBRETIERE" userId="2c3223ab-33b6-4e53-b108-40006c28b963" providerId="ADAL" clId="{AFA3EA98-0B2C-43D5-9DE1-9C43B7BD5CC7}" dt="2026-05-13T15:27:37.785" v="21" actId="1076"/>
          <ac:picMkLst>
            <pc:docMk/>
            <pc:sldMk cId="0" sldId="256"/>
            <ac:picMk id="21" creationId="{A0078E26-B661-954A-C843-82299A00139B}"/>
          </ac:picMkLst>
        </pc:picChg>
        <pc:picChg chg="del mod">
          <ac:chgData name="Hélène GUINEBRETIERE" userId="2c3223ab-33b6-4e53-b108-40006c28b963" providerId="ADAL" clId="{AFA3EA98-0B2C-43D5-9DE1-9C43B7BD5CC7}" dt="2026-05-13T15:23:36.782" v="16" actId="478"/>
          <ac:picMkLst>
            <pc:docMk/>
            <pc:sldMk cId="0" sldId="256"/>
            <ac:picMk id="1026" creationId="{B946234C-D837-9567-C13E-A38F5B4EFBCE}"/>
          </ac:picMkLst>
        </pc:picChg>
      </pc:sldChg>
      <pc:sldChg chg="addSp delSp modSp mod">
        <pc:chgData name="Hélène GUINEBRETIERE" userId="2c3223ab-33b6-4e53-b108-40006c28b963" providerId="ADAL" clId="{AFA3EA98-0B2C-43D5-9DE1-9C43B7BD5CC7}" dt="2026-05-13T16:06:40.581" v="585" actId="1076"/>
        <pc:sldMkLst>
          <pc:docMk/>
          <pc:sldMk cId="0" sldId="257"/>
        </pc:sldMkLst>
        <pc:spChg chg="add del mod">
          <ac:chgData name="Hélène GUINEBRETIERE" userId="2c3223ab-33b6-4e53-b108-40006c28b963" providerId="ADAL" clId="{AFA3EA98-0B2C-43D5-9DE1-9C43B7BD5CC7}" dt="2026-05-13T16:00:14.918" v="552"/>
          <ac:spMkLst>
            <pc:docMk/>
            <pc:sldMk cId="0" sldId="257"/>
            <ac:spMk id="2" creationId="{344F9112-C5A9-B0A7-2CD5-4D4404382A43}"/>
          </ac:spMkLst>
        </pc:spChg>
        <pc:spChg chg="add del mod">
          <ac:chgData name="Hélène GUINEBRETIERE" userId="2c3223ab-33b6-4e53-b108-40006c28b963" providerId="ADAL" clId="{AFA3EA98-0B2C-43D5-9DE1-9C43B7BD5CC7}" dt="2026-05-13T16:01:51.003" v="560" actId="478"/>
          <ac:spMkLst>
            <pc:docMk/>
            <pc:sldMk cId="0" sldId="257"/>
            <ac:spMk id="4" creationId="{C5ADD433-F574-5D0F-D7A7-4E7514F06492}"/>
          </ac:spMkLst>
        </pc:spChg>
        <pc:spChg chg="add mod">
          <ac:chgData name="Hélène GUINEBRETIERE" userId="2c3223ab-33b6-4e53-b108-40006c28b963" providerId="ADAL" clId="{AFA3EA98-0B2C-43D5-9DE1-9C43B7BD5CC7}" dt="2026-05-13T16:00:28.244" v="553" actId="1076"/>
          <ac:spMkLst>
            <pc:docMk/>
            <pc:sldMk cId="0" sldId="257"/>
            <ac:spMk id="8" creationId="{4F8E44F2-F5B0-F9B7-CDEB-824FB03813B1}"/>
          </ac:spMkLst>
        </pc:spChg>
        <pc:spChg chg="mod">
          <ac:chgData name="Hélène GUINEBRETIERE" userId="2c3223ab-33b6-4e53-b108-40006c28b963" providerId="ADAL" clId="{AFA3EA98-0B2C-43D5-9DE1-9C43B7BD5CC7}" dt="2026-05-13T16:04:18.122" v="576" actId="1076"/>
          <ac:spMkLst>
            <pc:docMk/>
            <pc:sldMk cId="0" sldId="257"/>
            <ac:spMk id="20" creationId="{00000000-0000-0000-0000-000000000000}"/>
          </ac:spMkLst>
        </pc:spChg>
        <pc:spChg chg="add mod">
          <ac:chgData name="Hélène GUINEBRETIERE" userId="2c3223ab-33b6-4e53-b108-40006c28b963" providerId="ADAL" clId="{AFA3EA98-0B2C-43D5-9DE1-9C43B7BD5CC7}" dt="2026-05-13T16:02:11.331" v="567" actId="20577"/>
          <ac:spMkLst>
            <pc:docMk/>
            <pc:sldMk cId="0" sldId="257"/>
            <ac:spMk id="27" creationId="{D7A6906E-0488-6DAB-8EBA-AB9F8804DEC3}"/>
          </ac:spMkLst>
        </pc:spChg>
        <pc:spChg chg="mod">
          <ac:chgData name="Hélène GUINEBRETIERE" userId="2c3223ab-33b6-4e53-b108-40006c28b963" providerId="ADAL" clId="{AFA3EA98-0B2C-43D5-9DE1-9C43B7BD5CC7}" dt="2026-05-13T16:06:40.581" v="585" actId="1076"/>
          <ac:spMkLst>
            <pc:docMk/>
            <pc:sldMk cId="0" sldId="257"/>
            <ac:spMk id="35" creationId="{00000000-0000-0000-0000-000000000000}"/>
          </ac:spMkLst>
        </pc:spChg>
        <pc:spChg chg="mod">
          <ac:chgData name="Hélène GUINEBRETIERE" userId="2c3223ab-33b6-4e53-b108-40006c28b963" providerId="ADAL" clId="{AFA3EA98-0B2C-43D5-9DE1-9C43B7BD5CC7}" dt="2026-05-13T15:58:24.005" v="524" actId="20577"/>
          <ac:spMkLst>
            <pc:docMk/>
            <pc:sldMk cId="0" sldId="257"/>
            <ac:spMk id="60" creationId="{E360F3DD-CE1C-A0C1-EF27-C0FFB1710816}"/>
          </ac:spMkLst>
        </pc:spChg>
        <pc:spChg chg="mod">
          <ac:chgData name="Hélène GUINEBRETIERE" userId="2c3223ab-33b6-4e53-b108-40006c28b963" providerId="ADAL" clId="{AFA3EA98-0B2C-43D5-9DE1-9C43B7BD5CC7}" dt="2026-05-13T16:06:18.124" v="582" actId="1076"/>
          <ac:spMkLst>
            <pc:docMk/>
            <pc:sldMk cId="0" sldId="257"/>
            <ac:spMk id="62" creationId="{B482AB48-74C9-28E9-B509-BE71D39C7E73}"/>
          </ac:spMkLst>
        </pc:spChg>
        <pc:grpChg chg="mod">
          <ac:chgData name="Hélène GUINEBRETIERE" userId="2c3223ab-33b6-4e53-b108-40006c28b963" providerId="ADAL" clId="{AFA3EA98-0B2C-43D5-9DE1-9C43B7BD5CC7}" dt="2026-05-13T16:04:24.028" v="577" actId="1076"/>
          <ac:grpSpMkLst>
            <pc:docMk/>
            <pc:sldMk cId="0" sldId="257"/>
            <ac:grpSpMk id="21" creationId="{00000000-0000-0000-0000-000000000000}"/>
          </ac:grpSpMkLst>
        </pc:grpChg>
        <pc:picChg chg="add mod">
          <ac:chgData name="Hélène GUINEBRETIERE" userId="2c3223ab-33b6-4e53-b108-40006c28b963" providerId="ADAL" clId="{AFA3EA98-0B2C-43D5-9DE1-9C43B7BD5CC7}" dt="2026-05-13T15:28:13.341" v="26" actId="1076"/>
          <ac:picMkLst>
            <pc:docMk/>
            <pc:sldMk cId="0" sldId="257"/>
            <ac:picMk id="3" creationId="{C5E54E20-B2FC-7936-DBF9-251C00E2C409}"/>
          </ac:picMkLst>
        </pc:picChg>
        <pc:picChg chg="add mod ord">
          <ac:chgData name="Hélène GUINEBRETIERE" userId="2c3223ab-33b6-4e53-b108-40006c28b963" providerId="ADAL" clId="{AFA3EA98-0B2C-43D5-9DE1-9C43B7BD5CC7}" dt="2026-05-13T16:02:16.305" v="568" actId="1076"/>
          <ac:picMkLst>
            <pc:docMk/>
            <pc:sldMk cId="0" sldId="257"/>
            <ac:picMk id="7" creationId="{02B81F1B-0254-0881-0EE1-4347ADD8F9CB}"/>
          </ac:picMkLst>
        </pc:picChg>
        <pc:picChg chg="mod">
          <ac:chgData name="Hélène GUINEBRETIERE" userId="2c3223ab-33b6-4e53-b108-40006c28b963" providerId="ADAL" clId="{AFA3EA98-0B2C-43D5-9DE1-9C43B7BD5CC7}" dt="2026-05-13T16:04:32.479" v="578" actId="1076"/>
          <ac:picMkLst>
            <pc:docMk/>
            <pc:sldMk cId="0" sldId="257"/>
            <ac:picMk id="22" creationId="{00000000-0000-0000-0000-000000000000}"/>
          </ac:picMkLst>
        </pc:picChg>
        <pc:picChg chg="del">
          <ac:chgData name="Hélène GUINEBRETIERE" userId="2c3223ab-33b6-4e53-b108-40006c28b963" providerId="ADAL" clId="{AFA3EA98-0B2C-43D5-9DE1-9C43B7BD5CC7}" dt="2026-05-13T15:27:57.177" v="22" actId="478"/>
          <ac:picMkLst>
            <pc:docMk/>
            <pc:sldMk cId="0" sldId="257"/>
            <ac:picMk id="46" creationId="{0D8E3AF5-5775-E2EA-1381-6CA136732DDB}"/>
          </ac:picMkLst>
        </pc:picChg>
        <pc:picChg chg="mod">
          <ac:chgData name="Hélène GUINEBRETIERE" userId="2c3223ab-33b6-4e53-b108-40006c28b963" providerId="ADAL" clId="{AFA3EA98-0B2C-43D5-9DE1-9C43B7BD5CC7}" dt="2026-05-13T15:28:50.670" v="30" actId="1036"/>
          <ac:picMkLst>
            <pc:docMk/>
            <pc:sldMk cId="0" sldId="257"/>
            <ac:picMk id="52" creationId="{BE947FF0-AE02-E726-C5B0-3C45432FA642}"/>
          </ac:picMkLst>
        </pc:picChg>
        <pc:picChg chg="mod">
          <ac:chgData name="Hélène GUINEBRETIERE" userId="2c3223ab-33b6-4e53-b108-40006c28b963" providerId="ADAL" clId="{AFA3EA98-0B2C-43D5-9DE1-9C43B7BD5CC7}" dt="2026-05-13T15:28:53.966" v="31" actId="1035"/>
          <ac:picMkLst>
            <pc:docMk/>
            <pc:sldMk cId="0" sldId="257"/>
            <ac:picMk id="56" creationId="{4FFADB07-3E52-7535-5697-A821715777F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505200" cy="56356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583113" y="0"/>
            <a:ext cx="3505200" cy="563563"/>
          </a:xfrm>
          <a:prstGeom prst="rect">
            <a:avLst/>
          </a:prstGeom>
        </p:spPr>
        <p:txBody>
          <a:bodyPr vert="horz" lIns="91440" tIns="45720" rIns="91440" bIns="45720" rtlCol="0"/>
          <a:lstStyle>
            <a:lvl1pPr algn="r">
              <a:defRPr sz="1200"/>
            </a:lvl1pPr>
          </a:lstStyle>
          <a:p>
            <a:fld id="{416D84A8-FB8B-084D-9B7A-D4FE7F1F5534}" type="datetimeFigureOut">
              <a:rPr lang="fr-FR" smtClean="0"/>
              <a:t>13/05/2026</a:t>
            </a:fld>
            <a:endParaRPr lang="fr-FR"/>
          </a:p>
        </p:txBody>
      </p:sp>
      <p:sp>
        <p:nvSpPr>
          <p:cNvPr id="4" name="Espace réservé de l'image des diapositives 3"/>
          <p:cNvSpPr>
            <a:spLocks noGrp="1" noRot="1" noChangeAspect="1"/>
          </p:cNvSpPr>
          <p:nvPr>
            <p:ph type="sldImg" idx="2"/>
          </p:nvPr>
        </p:nvSpPr>
        <p:spPr>
          <a:xfrm>
            <a:off x="2679700" y="1403350"/>
            <a:ext cx="2730500" cy="378936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809625" y="5402263"/>
            <a:ext cx="6470650" cy="4421187"/>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663238"/>
            <a:ext cx="3505200" cy="56356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583113" y="10663238"/>
            <a:ext cx="3505200" cy="563562"/>
          </a:xfrm>
          <a:prstGeom prst="rect">
            <a:avLst/>
          </a:prstGeom>
        </p:spPr>
        <p:txBody>
          <a:bodyPr vert="horz" lIns="91440" tIns="45720" rIns="91440" bIns="45720" rtlCol="0" anchor="b"/>
          <a:lstStyle>
            <a:lvl1pPr algn="r">
              <a:defRPr sz="1200"/>
            </a:lvl1pPr>
          </a:lstStyle>
          <a:p>
            <a:fld id="{FFFD707B-9C69-D349-9AF1-781797FA2C5E}" type="slidenum">
              <a:rPr lang="fr-FR" smtClean="0"/>
              <a:t>‹N°›</a:t>
            </a:fld>
            <a:endParaRPr lang="fr-FR"/>
          </a:p>
        </p:txBody>
      </p:sp>
    </p:spTree>
    <p:extLst>
      <p:ext uri="{BB962C8B-B14F-4D97-AF65-F5344CB8AC3E}">
        <p14:creationId xmlns:p14="http://schemas.microsoft.com/office/powerpoint/2010/main" val="1693353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FFD707B-9C69-D349-9AF1-781797FA2C5E}" type="slidenum">
              <a:rPr lang="fr-FR" smtClean="0"/>
              <a:t>1</a:t>
            </a:fld>
            <a:endParaRPr lang="fr-FR"/>
          </a:p>
        </p:txBody>
      </p:sp>
    </p:spTree>
    <p:extLst>
      <p:ext uri="{BB962C8B-B14F-4D97-AF65-F5344CB8AC3E}">
        <p14:creationId xmlns:p14="http://schemas.microsoft.com/office/powerpoint/2010/main" val="2725679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07218" y="3480308"/>
            <a:ext cx="6881812" cy="235762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214437" y="6287008"/>
            <a:ext cx="5667375" cy="28067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404812" y="2582164"/>
            <a:ext cx="3521868" cy="740968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169568" y="2582164"/>
            <a:ext cx="3521868" cy="740968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4812" y="449072"/>
            <a:ext cx="7286625" cy="179628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404812" y="2582164"/>
            <a:ext cx="7286625" cy="740968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752725" y="10440924"/>
            <a:ext cx="2590800" cy="56134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04812" y="10440924"/>
            <a:ext cx="1862137" cy="56134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5/13/2026</a:t>
            </a:fld>
            <a:endParaRPr lang="en-US"/>
          </a:p>
        </p:txBody>
      </p:sp>
      <p:sp>
        <p:nvSpPr>
          <p:cNvPr id="6" name="Holder 6"/>
          <p:cNvSpPr>
            <a:spLocks noGrp="1"/>
          </p:cNvSpPr>
          <p:nvPr>
            <p:ph type="sldNum" sz="quarter" idx="7"/>
          </p:nvPr>
        </p:nvSpPr>
        <p:spPr>
          <a:xfrm>
            <a:off x="5829300" y="10440924"/>
            <a:ext cx="1862137" cy="56134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hyperlink" Target="mailto:sas-contact-editeur@esante.gouv.fr" TargetMode="External"/><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hyperlink" Target="https://esante.gouv.fr/domaine-urgences/sas" TargetMode="External"/><Relationship Id="rId10" Type="http://schemas.openxmlformats.org/officeDocument/2006/relationships/image" Target="../media/image11.svg"/><Relationship Id="rId4" Type="http://schemas.openxmlformats.org/officeDocument/2006/relationships/image" Target="../media/image2.png"/><Relationship Id="rId9" Type="http://schemas.openxmlformats.org/officeDocument/2006/relationships/image" Target="../media/image10.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126946" y="584680"/>
            <a:ext cx="391160" cy="321310"/>
            <a:chOff x="6126946" y="584680"/>
            <a:chExt cx="391160" cy="321310"/>
          </a:xfrm>
        </p:grpSpPr>
        <p:sp>
          <p:nvSpPr>
            <p:cNvPr id="3" name="object 3"/>
            <p:cNvSpPr/>
            <p:nvPr/>
          </p:nvSpPr>
          <p:spPr>
            <a:xfrm>
              <a:off x="6176642" y="584680"/>
              <a:ext cx="224154" cy="320675"/>
            </a:xfrm>
            <a:custGeom>
              <a:avLst/>
              <a:gdLst/>
              <a:ahLst/>
              <a:cxnLst/>
              <a:rect l="l" t="t" r="r" b="b"/>
              <a:pathLst>
                <a:path w="224154" h="320675">
                  <a:moveTo>
                    <a:pt x="35873" y="0"/>
                  </a:moveTo>
                  <a:lnTo>
                    <a:pt x="103174" y="260245"/>
                  </a:lnTo>
                  <a:lnTo>
                    <a:pt x="153474" y="312666"/>
                  </a:lnTo>
                  <a:lnTo>
                    <a:pt x="188172" y="320644"/>
                  </a:lnTo>
                  <a:lnTo>
                    <a:pt x="224053" y="314157"/>
                  </a:lnTo>
                  <a:lnTo>
                    <a:pt x="120865" y="60398"/>
                  </a:lnTo>
                  <a:lnTo>
                    <a:pt x="100194" y="28688"/>
                  </a:lnTo>
                  <a:lnTo>
                    <a:pt x="70567" y="7977"/>
                  </a:lnTo>
                  <a:lnTo>
                    <a:pt x="35873" y="0"/>
                  </a:lnTo>
                  <a:close/>
                </a:path>
              </a:pathLst>
            </a:custGeom>
            <a:solidFill>
              <a:srgbClr val="6E6E6D"/>
            </a:solidFill>
          </p:spPr>
          <p:txBody>
            <a:bodyPr wrap="square" lIns="0" tIns="0" rIns="0" bIns="0" rtlCol="0"/>
            <a:lstStyle/>
            <a:p>
              <a:endParaRPr/>
            </a:p>
          </p:txBody>
        </p:sp>
        <p:pic>
          <p:nvPicPr>
            <p:cNvPr id="4" name="object 4"/>
            <p:cNvPicPr/>
            <p:nvPr/>
          </p:nvPicPr>
          <p:blipFill>
            <a:blip r:embed="rId3" cstate="print"/>
            <a:stretch>
              <a:fillRect/>
            </a:stretch>
          </p:blipFill>
          <p:spPr>
            <a:xfrm>
              <a:off x="6126946" y="766376"/>
              <a:ext cx="96367" cy="139014"/>
            </a:xfrm>
            <a:prstGeom prst="rect">
              <a:avLst/>
            </a:prstGeom>
          </p:spPr>
        </p:pic>
        <p:sp>
          <p:nvSpPr>
            <p:cNvPr id="5" name="object 5"/>
            <p:cNvSpPr/>
            <p:nvPr/>
          </p:nvSpPr>
          <p:spPr>
            <a:xfrm>
              <a:off x="6421192" y="696121"/>
              <a:ext cx="96520" cy="209550"/>
            </a:xfrm>
            <a:custGeom>
              <a:avLst/>
              <a:gdLst/>
              <a:ahLst/>
              <a:cxnLst/>
              <a:rect l="l" t="t" r="r" b="b"/>
              <a:pathLst>
                <a:path w="96520" h="209550">
                  <a:moveTo>
                    <a:pt x="0" y="0"/>
                  </a:moveTo>
                  <a:lnTo>
                    <a:pt x="0" y="161086"/>
                  </a:lnTo>
                  <a:lnTo>
                    <a:pt x="3787" y="179840"/>
                  </a:lnTo>
                  <a:lnTo>
                    <a:pt x="14114" y="195156"/>
                  </a:lnTo>
                  <a:lnTo>
                    <a:pt x="29430" y="205483"/>
                  </a:lnTo>
                  <a:lnTo>
                    <a:pt x="48183" y="209270"/>
                  </a:lnTo>
                  <a:lnTo>
                    <a:pt x="66935" y="205483"/>
                  </a:lnTo>
                  <a:lnTo>
                    <a:pt x="82246" y="195156"/>
                  </a:lnTo>
                  <a:lnTo>
                    <a:pt x="92569" y="179840"/>
                  </a:lnTo>
                  <a:lnTo>
                    <a:pt x="96354" y="161086"/>
                  </a:lnTo>
                  <a:lnTo>
                    <a:pt x="96354" y="113372"/>
                  </a:lnTo>
                  <a:lnTo>
                    <a:pt x="94068" y="107276"/>
                  </a:lnTo>
                  <a:lnTo>
                    <a:pt x="0" y="0"/>
                  </a:lnTo>
                  <a:close/>
                </a:path>
              </a:pathLst>
            </a:custGeom>
            <a:solidFill>
              <a:srgbClr val="D50A51"/>
            </a:solidFill>
          </p:spPr>
          <p:txBody>
            <a:bodyPr wrap="square" lIns="0" tIns="0" rIns="0" bIns="0" rtlCol="0"/>
            <a:lstStyle/>
            <a:p>
              <a:endParaRPr/>
            </a:p>
          </p:txBody>
        </p:sp>
      </p:grpSp>
      <p:grpSp>
        <p:nvGrpSpPr>
          <p:cNvPr id="6" name="object 6"/>
          <p:cNvGrpSpPr/>
          <p:nvPr/>
        </p:nvGrpSpPr>
        <p:grpSpPr>
          <a:xfrm>
            <a:off x="6512068" y="584654"/>
            <a:ext cx="293370" cy="321310"/>
            <a:chOff x="6512068" y="584654"/>
            <a:chExt cx="293370" cy="321310"/>
          </a:xfrm>
        </p:grpSpPr>
        <p:sp>
          <p:nvSpPr>
            <p:cNvPr id="7" name="object 7"/>
            <p:cNvSpPr/>
            <p:nvPr/>
          </p:nvSpPr>
          <p:spPr>
            <a:xfrm>
              <a:off x="6648654" y="726014"/>
              <a:ext cx="156845" cy="179705"/>
            </a:xfrm>
            <a:custGeom>
              <a:avLst/>
              <a:gdLst/>
              <a:ahLst/>
              <a:cxnLst/>
              <a:rect l="l" t="t" r="r" b="b"/>
              <a:pathLst>
                <a:path w="156845" h="179705">
                  <a:moveTo>
                    <a:pt x="0" y="0"/>
                  </a:moveTo>
                  <a:lnTo>
                    <a:pt x="0" y="106591"/>
                  </a:lnTo>
                  <a:lnTo>
                    <a:pt x="6145" y="134921"/>
                  </a:lnTo>
                  <a:lnTo>
                    <a:pt x="22906" y="158056"/>
                  </a:lnTo>
                  <a:lnTo>
                    <a:pt x="47764" y="173654"/>
                  </a:lnTo>
                  <a:lnTo>
                    <a:pt x="78206" y="179374"/>
                  </a:lnTo>
                  <a:lnTo>
                    <a:pt x="108648" y="173654"/>
                  </a:lnTo>
                  <a:lnTo>
                    <a:pt x="133507" y="158056"/>
                  </a:lnTo>
                  <a:lnTo>
                    <a:pt x="150267" y="134921"/>
                  </a:lnTo>
                  <a:lnTo>
                    <a:pt x="156413" y="106591"/>
                  </a:lnTo>
                  <a:lnTo>
                    <a:pt x="150267" y="78257"/>
                  </a:lnTo>
                  <a:lnTo>
                    <a:pt x="133507" y="55113"/>
                  </a:lnTo>
                  <a:lnTo>
                    <a:pt x="108648" y="39505"/>
                  </a:lnTo>
                  <a:lnTo>
                    <a:pt x="78206" y="33782"/>
                  </a:lnTo>
                  <a:lnTo>
                    <a:pt x="77190" y="33782"/>
                  </a:lnTo>
                  <a:lnTo>
                    <a:pt x="55489" y="30778"/>
                  </a:lnTo>
                  <a:lnTo>
                    <a:pt x="35013" y="23977"/>
                  </a:lnTo>
                  <a:lnTo>
                    <a:pt x="16329" y="13633"/>
                  </a:lnTo>
                  <a:lnTo>
                    <a:pt x="0" y="0"/>
                  </a:lnTo>
                  <a:close/>
                </a:path>
              </a:pathLst>
            </a:custGeom>
            <a:solidFill>
              <a:srgbClr val="1D6FB7"/>
            </a:solidFill>
          </p:spPr>
          <p:txBody>
            <a:bodyPr wrap="square" lIns="0" tIns="0" rIns="0" bIns="0" rtlCol="0"/>
            <a:lstStyle/>
            <a:p>
              <a:endParaRPr/>
            </a:p>
          </p:txBody>
        </p:sp>
        <p:sp>
          <p:nvSpPr>
            <p:cNvPr id="8" name="object 8"/>
            <p:cNvSpPr/>
            <p:nvPr/>
          </p:nvSpPr>
          <p:spPr>
            <a:xfrm>
              <a:off x="6512068" y="584654"/>
              <a:ext cx="96520" cy="215265"/>
            </a:xfrm>
            <a:custGeom>
              <a:avLst/>
              <a:gdLst/>
              <a:ahLst/>
              <a:cxnLst/>
              <a:rect l="l" t="t" r="r" b="b"/>
              <a:pathLst>
                <a:path w="96520" h="215265">
                  <a:moveTo>
                    <a:pt x="48171" y="0"/>
                  </a:moveTo>
                  <a:lnTo>
                    <a:pt x="29419" y="3787"/>
                  </a:lnTo>
                  <a:lnTo>
                    <a:pt x="14108" y="14114"/>
                  </a:lnTo>
                  <a:lnTo>
                    <a:pt x="3785" y="29430"/>
                  </a:lnTo>
                  <a:lnTo>
                    <a:pt x="0" y="48183"/>
                  </a:lnTo>
                  <a:lnTo>
                    <a:pt x="0" y="101130"/>
                  </a:lnTo>
                  <a:lnTo>
                    <a:pt x="2400" y="107530"/>
                  </a:lnTo>
                  <a:lnTo>
                    <a:pt x="96354" y="215010"/>
                  </a:lnTo>
                  <a:lnTo>
                    <a:pt x="96354" y="48183"/>
                  </a:lnTo>
                  <a:lnTo>
                    <a:pt x="92567" y="29430"/>
                  </a:lnTo>
                  <a:lnTo>
                    <a:pt x="82240" y="14114"/>
                  </a:lnTo>
                  <a:lnTo>
                    <a:pt x="66924" y="3787"/>
                  </a:lnTo>
                  <a:lnTo>
                    <a:pt x="48171" y="0"/>
                  </a:lnTo>
                  <a:close/>
                </a:path>
              </a:pathLst>
            </a:custGeom>
            <a:solidFill>
              <a:srgbClr val="D50A51"/>
            </a:solidFill>
          </p:spPr>
          <p:txBody>
            <a:bodyPr wrap="square" lIns="0" tIns="0" rIns="0" bIns="0" rtlCol="0"/>
            <a:lstStyle/>
            <a:p>
              <a:endParaRPr/>
            </a:p>
          </p:txBody>
        </p:sp>
        <p:sp>
          <p:nvSpPr>
            <p:cNvPr id="9" name="object 9"/>
            <p:cNvSpPr/>
            <p:nvPr/>
          </p:nvSpPr>
          <p:spPr>
            <a:xfrm>
              <a:off x="6686491" y="584659"/>
              <a:ext cx="113664" cy="126364"/>
            </a:xfrm>
            <a:custGeom>
              <a:avLst/>
              <a:gdLst/>
              <a:ahLst/>
              <a:cxnLst/>
              <a:rect l="l" t="t" r="r" b="b"/>
              <a:pathLst>
                <a:path w="113665" h="126365">
                  <a:moveTo>
                    <a:pt x="56616" y="0"/>
                  </a:moveTo>
                  <a:lnTo>
                    <a:pt x="34579" y="4162"/>
                  </a:lnTo>
                  <a:lnTo>
                    <a:pt x="16583" y="15513"/>
                  </a:lnTo>
                  <a:lnTo>
                    <a:pt x="4449" y="32350"/>
                  </a:lnTo>
                  <a:lnTo>
                    <a:pt x="0" y="52971"/>
                  </a:lnTo>
                  <a:lnTo>
                    <a:pt x="4449" y="73594"/>
                  </a:lnTo>
                  <a:lnTo>
                    <a:pt x="16583" y="90436"/>
                  </a:lnTo>
                  <a:lnTo>
                    <a:pt x="34579" y="101792"/>
                  </a:lnTo>
                  <a:lnTo>
                    <a:pt x="57154" y="106057"/>
                  </a:lnTo>
                  <a:lnTo>
                    <a:pt x="62496" y="106057"/>
                  </a:lnTo>
                  <a:lnTo>
                    <a:pt x="76633" y="107627"/>
                  </a:lnTo>
                  <a:lnTo>
                    <a:pt x="90422" y="111682"/>
                  </a:lnTo>
                  <a:lnTo>
                    <a:pt x="102932" y="117953"/>
                  </a:lnTo>
                  <a:lnTo>
                    <a:pt x="113233" y="126174"/>
                  </a:lnTo>
                  <a:lnTo>
                    <a:pt x="113233" y="52971"/>
                  </a:lnTo>
                  <a:lnTo>
                    <a:pt x="108783" y="32350"/>
                  </a:lnTo>
                  <a:lnTo>
                    <a:pt x="96650" y="15513"/>
                  </a:lnTo>
                  <a:lnTo>
                    <a:pt x="78653" y="4162"/>
                  </a:lnTo>
                  <a:lnTo>
                    <a:pt x="56616" y="0"/>
                  </a:lnTo>
                  <a:close/>
                </a:path>
              </a:pathLst>
            </a:custGeom>
            <a:solidFill>
              <a:srgbClr val="1D6FB7"/>
            </a:solidFill>
          </p:spPr>
          <p:txBody>
            <a:bodyPr wrap="square" lIns="0" tIns="0" rIns="0" bIns="0" rtlCol="0"/>
            <a:lstStyle/>
            <a:p>
              <a:endParaRPr/>
            </a:p>
          </p:txBody>
        </p:sp>
      </p:grpSp>
      <p:pic>
        <p:nvPicPr>
          <p:cNvPr id="10" name="object 10"/>
          <p:cNvPicPr/>
          <p:nvPr/>
        </p:nvPicPr>
        <p:blipFill>
          <a:blip r:embed="rId4" cstate="print"/>
          <a:stretch>
            <a:fillRect/>
          </a:stretch>
        </p:blipFill>
        <p:spPr>
          <a:xfrm>
            <a:off x="6123988" y="969642"/>
            <a:ext cx="1048594" cy="349299"/>
          </a:xfrm>
          <a:prstGeom prst="rect">
            <a:avLst/>
          </a:prstGeom>
        </p:spPr>
      </p:pic>
      <p:sp>
        <p:nvSpPr>
          <p:cNvPr id="11" name="object 11"/>
          <p:cNvSpPr txBox="1"/>
          <p:nvPr/>
        </p:nvSpPr>
        <p:spPr>
          <a:xfrm>
            <a:off x="1143000" y="2756729"/>
            <a:ext cx="2901951" cy="135935"/>
          </a:xfrm>
          <a:prstGeom prst="rect">
            <a:avLst/>
          </a:prstGeom>
        </p:spPr>
        <p:txBody>
          <a:bodyPr vert="horz" wrap="square" lIns="0" tIns="12700" rIns="0" bIns="0" rtlCol="0">
            <a:spAutoFit/>
          </a:bodyPr>
          <a:lstStyle/>
          <a:p>
            <a:pPr marL="12700" marR="5080">
              <a:lnSpc>
                <a:spcPct val="100000"/>
              </a:lnSpc>
              <a:spcBef>
                <a:spcPts val="100"/>
              </a:spcBef>
            </a:pPr>
            <a:r>
              <a:rPr lang="fr-FR" sz="800" b="1" spc="-25" dirty="0">
                <a:solidFill>
                  <a:srgbClr val="DA1C5C"/>
                </a:solidFill>
                <a:latin typeface="Futura Medium" panose="020B0602020204020303" pitchFamily="34" charset="-79"/>
                <a:cs typeface="Futura Medium" panose="020B0602020204020303" pitchFamily="34" charset="-79"/>
              </a:rPr>
              <a:t>L’organisation SAS: </a:t>
            </a:r>
          </a:p>
        </p:txBody>
      </p:sp>
      <p:sp>
        <p:nvSpPr>
          <p:cNvPr id="12" name="object 12"/>
          <p:cNvSpPr txBox="1"/>
          <p:nvPr/>
        </p:nvSpPr>
        <p:spPr>
          <a:xfrm>
            <a:off x="1149349" y="3009298"/>
            <a:ext cx="2895601" cy="1443985"/>
          </a:xfrm>
          <a:prstGeom prst="rect">
            <a:avLst/>
          </a:prstGeom>
        </p:spPr>
        <p:txBody>
          <a:bodyPr vert="horz" wrap="square" lIns="0" tIns="12700" rIns="0" bIns="0" rtlCol="0">
            <a:spAutoFit/>
          </a:bodyPr>
          <a:lstStyle/>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Quels constats ?</a:t>
            </a:r>
          </a:p>
          <a:p>
            <a:pPr marL="271463" marR="5080" indent="-136525" algn="just">
              <a:spcBef>
                <a:spcPts val="100"/>
              </a:spcBef>
              <a:buFontTx/>
              <a:buChar char="•"/>
              <a:tabLst>
                <a:tab pos="155575" algn="l"/>
              </a:tabLst>
            </a:pPr>
            <a:r>
              <a:rPr lang="fr-FR" sz="800" dirty="0">
                <a:solidFill>
                  <a:schemeClr val="tx1"/>
                </a:solidFill>
                <a:latin typeface="Futura Medium" panose="020B0602020204020303" pitchFamily="34" charset="-79"/>
                <a:cs typeface="Futura Medium" panose="020B0602020204020303" pitchFamily="34" charset="-79"/>
              </a:rPr>
              <a:t>Un recours croissant et parfois inapproprié aux services d’urgence ;</a:t>
            </a:r>
          </a:p>
          <a:p>
            <a:pPr marL="271463" marR="5080" indent="-136525" algn="just">
              <a:spcBef>
                <a:spcPts val="100"/>
              </a:spcBef>
              <a:buFontTx/>
              <a:buChar char="•"/>
              <a:tabLst>
                <a:tab pos="155575" algn="l"/>
              </a:tabLst>
            </a:pPr>
            <a:r>
              <a:rPr lang="fr-FR" sz="800" dirty="0">
                <a:solidFill>
                  <a:schemeClr val="tx1"/>
                </a:solidFill>
                <a:latin typeface="Futura Medium" panose="020B0602020204020303" pitchFamily="34" charset="-79"/>
                <a:cs typeface="Futura Medium" panose="020B0602020204020303" pitchFamily="34" charset="-79"/>
              </a:rPr>
              <a:t>Une demande accrue de prise en charge non-programmée aux médecins de ville.</a:t>
            </a:r>
          </a:p>
          <a:p>
            <a:pPr marL="134938" marR="5080" indent="-123825">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Quelle réponse grâce au SAS ?</a:t>
            </a:r>
          </a:p>
          <a:p>
            <a:pPr marL="271463" marR="5080" indent="-136525" algn="just">
              <a:spcBef>
                <a:spcPts val="100"/>
              </a:spcBef>
              <a:buFontTx/>
              <a:buChar char="•"/>
              <a:tabLst>
                <a:tab pos="155575" algn="l"/>
              </a:tabLst>
            </a:pPr>
            <a:r>
              <a:rPr lang="fr-FR" sz="800" dirty="0">
                <a:solidFill>
                  <a:schemeClr val="tx1"/>
                </a:solidFill>
                <a:latin typeface="Futura Medium" panose="020B0602020204020303" pitchFamily="34" charset="-79"/>
                <a:cs typeface="Futura Medium" panose="020B0602020204020303" pitchFamily="34" charset="-79"/>
              </a:rPr>
              <a:t>Une meilleure organisation de la prise en charge des soins non programmés ;</a:t>
            </a:r>
          </a:p>
          <a:p>
            <a:pPr marL="271463" marR="5080" indent="-136525" algn="just">
              <a:spcBef>
                <a:spcPts val="100"/>
              </a:spcBef>
              <a:buFontTx/>
              <a:buChar char="•"/>
              <a:tabLst>
                <a:tab pos="155575" algn="l"/>
              </a:tabLst>
            </a:pPr>
            <a:r>
              <a:rPr lang="fr-FR" sz="800" dirty="0">
                <a:solidFill>
                  <a:schemeClr val="tx1"/>
                </a:solidFill>
                <a:latin typeface="Futura Medium" panose="020B0602020204020303" pitchFamily="34" charset="-79"/>
                <a:cs typeface="Futura Medium" panose="020B0602020204020303" pitchFamily="34" charset="-79"/>
              </a:rPr>
              <a:t>L’adaptation de la réponse à la gravité de la situation du patient par une régulation.</a:t>
            </a:r>
          </a:p>
        </p:txBody>
      </p:sp>
      <p:grpSp>
        <p:nvGrpSpPr>
          <p:cNvPr id="29" name="object 29"/>
          <p:cNvGrpSpPr/>
          <p:nvPr/>
        </p:nvGrpSpPr>
        <p:grpSpPr>
          <a:xfrm>
            <a:off x="877503" y="8893771"/>
            <a:ext cx="7021195" cy="1454150"/>
            <a:chOff x="877503" y="8893771"/>
            <a:chExt cx="7021195" cy="1454150"/>
          </a:xfrm>
        </p:grpSpPr>
        <p:sp>
          <p:nvSpPr>
            <p:cNvPr id="30" name="object 30"/>
            <p:cNvSpPr/>
            <p:nvPr/>
          </p:nvSpPr>
          <p:spPr>
            <a:xfrm>
              <a:off x="877503" y="10034680"/>
              <a:ext cx="7021195" cy="313690"/>
            </a:xfrm>
            <a:custGeom>
              <a:avLst/>
              <a:gdLst/>
              <a:ahLst/>
              <a:cxnLst/>
              <a:rect l="l" t="t" r="r" b="b"/>
              <a:pathLst>
                <a:path w="7021195" h="313690">
                  <a:moveTo>
                    <a:pt x="0" y="0"/>
                  </a:moveTo>
                  <a:lnTo>
                    <a:pt x="0" y="19342"/>
                  </a:lnTo>
                  <a:lnTo>
                    <a:pt x="0" y="313232"/>
                  </a:lnTo>
                  <a:lnTo>
                    <a:pt x="7021195" y="313232"/>
                  </a:lnTo>
                  <a:lnTo>
                    <a:pt x="7021195" y="54013"/>
                  </a:lnTo>
                  <a:lnTo>
                    <a:pt x="0" y="0"/>
                  </a:lnTo>
                  <a:close/>
                </a:path>
              </a:pathLst>
            </a:custGeom>
            <a:solidFill>
              <a:srgbClr val="3A5FAC"/>
            </a:solidFill>
          </p:spPr>
          <p:txBody>
            <a:bodyPr wrap="square" lIns="0" tIns="0" rIns="0" bIns="0" rtlCol="0"/>
            <a:lstStyle/>
            <a:p>
              <a:endParaRPr/>
            </a:p>
          </p:txBody>
        </p:sp>
        <p:sp>
          <p:nvSpPr>
            <p:cNvPr id="31" name="object 31"/>
            <p:cNvSpPr/>
            <p:nvPr/>
          </p:nvSpPr>
          <p:spPr>
            <a:xfrm>
              <a:off x="6931647" y="8893771"/>
              <a:ext cx="967105" cy="1321435"/>
            </a:xfrm>
            <a:custGeom>
              <a:avLst/>
              <a:gdLst/>
              <a:ahLst/>
              <a:cxnLst/>
              <a:rect l="l" t="t" r="r" b="b"/>
              <a:pathLst>
                <a:path w="967104" h="1321434">
                  <a:moveTo>
                    <a:pt x="967041" y="893521"/>
                  </a:moveTo>
                  <a:lnTo>
                    <a:pt x="644271" y="1079868"/>
                  </a:lnTo>
                  <a:lnTo>
                    <a:pt x="167233" y="804456"/>
                  </a:lnTo>
                  <a:lnTo>
                    <a:pt x="125069" y="790270"/>
                  </a:lnTo>
                  <a:lnTo>
                    <a:pt x="82219" y="793254"/>
                  </a:lnTo>
                  <a:lnTo>
                    <a:pt x="43611" y="812101"/>
                  </a:lnTo>
                  <a:lnTo>
                    <a:pt x="14173" y="845464"/>
                  </a:lnTo>
                  <a:lnTo>
                    <a:pt x="0" y="887641"/>
                  </a:lnTo>
                  <a:lnTo>
                    <a:pt x="2984" y="930490"/>
                  </a:lnTo>
                  <a:lnTo>
                    <a:pt x="21818" y="969086"/>
                  </a:lnTo>
                  <a:lnTo>
                    <a:pt x="55181" y="998512"/>
                  </a:lnTo>
                  <a:lnTo>
                    <a:pt x="588251" y="1306283"/>
                  </a:lnTo>
                  <a:lnTo>
                    <a:pt x="629805" y="1320355"/>
                  </a:lnTo>
                  <a:lnTo>
                    <a:pt x="644271" y="1321295"/>
                  </a:lnTo>
                  <a:lnTo>
                    <a:pt x="658749" y="1320355"/>
                  </a:lnTo>
                  <a:lnTo>
                    <a:pt x="673036" y="1317548"/>
                  </a:lnTo>
                  <a:lnTo>
                    <a:pt x="686955" y="1312849"/>
                  </a:lnTo>
                  <a:lnTo>
                    <a:pt x="700290" y="1306283"/>
                  </a:lnTo>
                  <a:lnTo>
                    <a:pt x="967041" y="1152271"/>
                  </a:lnTo>
                  <a:lnTo>
                    <a:pt x="967041" y="893521"/>
                  </a:lnTo>
                  <a:close/>
                </a:path>
                <a:path w="967104" h="1321434">
                  <a:moveTo>
                    <a:pt x="967041" y="505574"/>
                  </a:moveTo>
                  <a:lnTo>
                    <a:pt x="644271" y="691921"/>
                  </a:lnTo>
                  <a:lnTo>
                    <a:pt x="167233" y="416509"/>
                  </a:lnTo>
                  <a:lnTo>
                    <a:pt x="125069" y="402323"/>
                  </a:lnTo>
                  <a:lnTo>
                    <a:pt x="82219" y="405307"/>
                  </a:lnTo>
                  <a:lnTo>
                    <a:pt x="43611" y="424154"/>
                  </a:lnTo>
                  <a:lnTo>
                    <a:pt x="14173" y="457517"/>
                  </a:lnTo>
                  <a:lnTo>
                    <a:pt x="0" y="499694"/>
                  </a:lnTo>
                  <a:lnTo>
                    <a:pt x="2984" y="542544"/>
                  </a:lnTo>
                  <a:lnTo>
                    <a:pt x="21818" y="581139"/>
                  </a:lnTo>
                  <a:lnTo>
                    <a:pt x="55181" y="610577"/>
                  </a:lnTo>
                  <a:lnTo>
                    <a:pt x="588251" y="918337"/>
                  </a:lnTo>
                  <a:lnTo>
                    <a:pt x="629805" y="932408"/>
                  </a:lnTo>
                  <a:lnTo>
                    <a:pt x="644271" y="933348"/>
                  </a:lnTo>
                  <a:lnTo>
                    <a:pt x="658749" y="932408"/>
                  </a:lnTo>
                  <a:lnTo>
                    <a:pt x="673036" y="929601"/>
                  </a:lnTo>
                  <a:lnTo>
                    <a:pt x="686955" y="924902"/>
                  </a:lnTo>
                  <a:lnTo>
                    <a:pt x="700290" y="918337"/>
                  </a:lnTo>
                  <a:lnTo>
                    <a:pt x="967041" y="764336"/>
                  </a:lnTo>
                  <a:lnTo>
                    <a:pt x="967041" y="505574"/>
                  </a:lnTo>
                  <a:close/>
                </a:path>
                <a:path w="967104" h="1321434">
                  <a:moveTo>
                    <a:pt x="967041" y="103251"/>
                  </a:moveTo>
                  <a:lnTo>
                    <a:pt x="644271" y="289598"/>
                  </a:lnTo>
                  <a:lnTo>
                    <a:pt x="167233" y="14185"/>
                  </a:lnTo>
                  <a:lnTo>
                    <a:pt x="125069" y="0"/>
                  </a:lnTo>
                  <a:lnTo>
                    <a:pt x="82219" y="2997"/>
                  </a:lnTo>
                  <a:lnTo>
                    <a:pt x="43611" y="21831"/>
                  </a:lnTo>
                  <a:lnTo>
                    <a:pt x="14173" y="55194"/>
                  </a:lnTo>
                  <a:lnTo>
                    <a:pt x="0" y="97370"/>
                  </a:lnTo>
                  <a:lnTo>
                    <a:pt x="2984" y="140220"/>
                  </a:lnTo>
                  <a:lnTo>
                    <a:pt x="21818" y="178816"/>
                  </a:lnTo>
                  <a:lnTo>
                    <a:pt x="55181" y="208241"/>
                  </a:lnTo>
                  <a:lnTo>
                    <a:pt x="588251" y="516013"/>
                  </a:lnTo>
                  <a:lnTo>
                    <a:pt x="629805" y="530098"/>
                  </a:lnTo>
                  <a:lnTo>
                    <a:pt x="644271" y="531025"/>
                  </a:lnTo>
                  <a:lnTo>
                    <a:pt x="658749" y="530098"/>
                  </a:lnTo>
                  <a:lnTo>
                    <a:pt x="673036" y="527278"/>
                  </a:lnTo>
                  <a:lnTo>
                    <a:pt x="686955" y="522592"/>
                  </a:lnTo>
                  <a:lnTo>
                    <a:pt x="700290" y="516013"/>
                  </a:lnTo>
                  <a:lnTo>
                    <a:pt x="967041" y="362013"/>
                  </a:lnTo>
                  <a:lnTo>
                    <a:pt x="967041" y="103251"/>
                  </a:lnTo>
                  <a:close/>
                </a:path>
              </a:pathLst>
            </a:custGeom>
            <a:solidFill>
              <a:srgbClr val="DA1C5C"/>
            </a:solidFill>
          </p:spPr>
          <p:txBody>
            <a:bodyPr wrap="square" lIns="0" tIns="0" rIns="0" bIns="0" rtlCol="0"/>
            <a:lstStyle/>
            <a:p>
              <a:endParaRPr/>
            </a:p>
          </p:txBody>
        </p:sp>
      </p:grpSp>
      <p:sp>
        <p:nvSpPr>
          <p:cNvPr id="32" name="object 32"/>
          <p:cNvSpPr/>
          <p:nvPr/>
        </p:nvSpPr>
        <p:spPr>
          <a:xfrm>
            <a:off x="6930800" y="7934242"/>
            <a:ext cx="968375" cy="845819"/>
          </a:xfrm>
          <a:custGeom>
            <a:avLst/>
            <a:gdLst/>
            <a:ahLst/>
            <a:cxnLst/>
            <a:rect l="l" t="t" r="r" b="b"/>
            <a:pathLst>
              <a:path w="968375" h="845820">
                <a:moveTo>
                  <a:pt x="645115" y="0"/>
                </a:moveTo>
                <a:lnTo>
                  <a:pt x="589089" y="15011"/>
                </a:lnTo>
                <a:lnTo>
                  <a:pt x="56032" y="322770"/>
                </a:lnTo>
                <a:lnTo>
                  <a:pt x="15014" y="363789"/>
                </a:lnTo>
                <a:lnTo>
                  <a:pt x="0" y="419811"/>
                </a:lnTo>
                <a:lnTo>
                  <a:pt x="0" y="733488"/>
                </a:lnTo>
                <a:lnTo>
                  <a:pt x="8805" y="777105"/>
                </a:lnTo>
                <a:lnTo>
                  <a:pt x="32818" y="812722"/>
                </a:lnTo>
                <a:lnTo>
                  <a:pt x="68435" y="836735"/>
                </a:lnTo>
                <a:lnTo>
                  <a:pt x="112052" y="845540"/>
                </a:lnTo>
                <a:lnTo>
                  <a:pt x="155661" y="836735"/>
                </a:lnTo>
                <a:lnTo>
                  <a:pt x="191274" y="812722"/>
                </a:lnTo>
                <a:lnTo>
                  <a:pt x="215286" y="777105"/>
                </a:lnTo>
                <a:lnTo>
                  <a:pt x="224091" y="733488"/>
                </a:lnTo>
                <a:lnTo>
                  <a:pt x="224091" y="484492"/>
                </a:lnTo>
                <a:lnTo>
                  <a:pt x="645109" y="241427"/>
                </a:lnTo>
                <a:lnTo>
                  <a:pt x="967901" y="241427"/>
                </a:lnTo>
                <a:lnTo>
                  <a:pt x="967901" y="169024"/>
                </a:lnTo>
                <a:lnTo>
                  <a:pt x="701141" y="15011"/>
                </a:lnTo>
                <a:lnTo>
                  <a:pt x="673882" y="3752"/>
                </a:lnTo>
                <a:lnTo>
                  <a:pt x="645115" y="0"/>
                </a:lnTo>
                <a:close/>
              </a:path>
              <a:path w="968375" h="845820">
                <a:moveTo>
                  <a:pt x="967901" y="613651"/>
                </a:moveTo>
                <a:lnTo>
                  <a:pt x="489038" y="613651"/>
                </a:lnTo>
                <a:lnTo>
                  <a:pt x="445429" y="622456"/>
                </a:lnTo>
                <a:lnTo>
                  <a:pt x="409816" y="646468"/>
                </a:lnTo>
                <a:lnTo>
                  <a:pt x="385804" y="682081"/>
                </a:lnTo>
                <a:lnTo>
                  <a:pt x="376999" y="725690"/>
                </a:lnTo>
                <a:lnTo>
                  <a:pt x="385804" y="769307"/>
                </a:lnTo>
                <a:lnTo>
                  <a:pt x="409816" y="804924"/>
                </a:lnTo>
                <a:lnTo>
                  <a:pt x="445429" y="828937"/>
                </a:lnTo>
                <a:lnTo>
                  <a:pt x="489038" y="837742"/>
                </a:lnTo>
                <a:lnTo>
                  <a:pt x="967901" y="837742"/>
                </a:lnTo>
                <a:lnTo>
                  <a:pt x="967901" y="613651"/>
                </a:lnTo>
                <a:close/>
              </a:path>
              <a:path w="968375" h="845820">
                <a:moveTo>
                  <a:pt x="967901" y="241427"/>
                </a:moveTo>
                <a:lnTo>
                  <a:pt x="645109" y="241427"/>
                </a:lnTo>
                <a:lnTo>
                  <a:pt x="967901" y="427783"/>
                </a:lnTo>
                <a:lnTo>
                  <a:pt x="967901" y="241427"/>
                </a:lnTo>
                <a:close/>
              </a:path>
            </a:pathLst>
          </a:custGeom>
          <a:solidFill>
            <a:srgbClr val="DA1C5C"/>
          </a:solidFill>
        </p:spPr>
        <p:txBody>
          <a:bodyPr wrap="square" lIns="0" tIns="0" rIns="0" bIns="0" rtlCol="0"/>
          <a:lstStyle/>
          <a:p>
            <a:endParaRPr/>
          </a:p>
        </p:txBody>
      </p:sp>
      <p:grpSp>
        <p:nvGrpSpPr>
          <p:cNvPr id="33" name="object 33"/>
          <p:cNvGrpSpPr/>
          <p:nvPr/>
        </p:nvGrpSpPr>
        <p:grpSpPr>
          <a:xfrm>
            <a:off x="877503" y="1463714"/>
            <a:ext cx="7021195" cy="1206500"/>
            <a:chOff x="877503" y="1463714"/>
            <a:chExt cx="7021195" cy="1206500"/>
          </a:xfrm>
        </p:grpSpPr>
        <p:sp>
          <p:nvSpPr>
            <p:cNvPr id="34" name="object 34"/>
            <p:cNvSpPr/>
            <p:nvPr/>
          </p:nvSpPr>
          <p:spPr>
            <a:xfrm>
              <a:off x="877503" y="1463714"/>
              <a:ext cx="7021195" cy="1206500"/>
            </a:xfrm>
            <a:custGeom>
              <a:avLst/>
              <a:gdLst/>
              <a:ahLst/>
              <a:cxnLst/>
              <a:rect l="l" t="t" r="r" b="b"/>
              <a:pathLst>
                <a:path w="7021195" h="1206500">
                  <a:moveTo>
                    <a:pt x="7021195" y="0"/>
                  </a:moveTo>
                  <a:lnTo>
                    <a:pt x="0" y="0"/>
                  </a:lnTo>
                  <a:lnTo>
                    <a:pt x="0" y="1206004"/>
                  </a:lnTo>
                  <a:lnTo>
                    <a:pt x="7021195" y="1076147"/>
                  </a:lnTo>
                  <a:lnTo>
                    <a:pt x="7021195" y="0"/>
                  </a:lnTo>
                  <a:close/>
                </a:path>
              </a:pathLst>
            </a:custGeom>
            <a:solidFill>
              <a:srgbClr val="3A5FAC"/>
            </a:solidFill>
          </p:spPr>
          <p:txBody>
            <a:bodyPr wrap="square" lIns="0" tIns="0" rIns="0" bIns="0" rtlCol="0"/>
            <a:lstStyle/>
            <a:p>
              <a:endParaRPr/>
            </a:p>
          </p:txBody>
        </p:sp>
        <p:sp>
          <p:nvSpPr>
            <p:cNvPr id="35" name="object 35"/>
            <p:cNvSpPr/>
            <p:nvPr/>
          </p:nvSpPr>
          <p:spPr>
            <a:xfrm>
              <a:off x="2930690" y="1767534"/>
              <a:ext cx="4349115" cy="689610"/>
            </a:xfrm>
            <a:custGeom>
              <a:avLst/>
              <a:gdLst/>
              <a:ahLst/>
              <a:cxnLst/>
              <a:rect l="l" t="t" r="r" b="b"/>
              <a:pathLst>
                <a:path w="4349115" h="689610">
                  <a:moveTo>
                    <a:pt x="4348797" y="272669"/>
                  </a:moveTo>
                  <a:lnTo>
                    <a:pt x="4344403" y="223647"/>
                  </a:lnTo>
                  <a:lnTo>
                    <a:pt x="4331741" y="177520"/>
                  </a:lnTo>
                  <a:lnTo>
                    <a:pt x="4311574" y="135039"/>
                  </a:lnTo>
                  <a:lnTo>
                    <a:pt x="4284675" y="96989"/>
                  </a:lnTo>
                  <a:lnTo>
                    <a:pt x="4251807" y="64122"/>
                  </a:lnTo>
                  <a:lnTo>
                    <a:pt x="4213758" y="37223"/>
                  </a:lnTo>
                  <a:lnTo>
                    <a:pt x="4171277" y="17056"/>
                  </a:lnTo>
                  <a:lnTo>
                    <a:pt x="4125137" y="4394"/>
                  </a:lnTo>
                  <a:lnTo>
                    <a:pt x="4076128" y="0"/>
                  </a:lnTo>
                  <a:lnTo>
                    <a:pt x="272669" y="0"/>
                  </a:lnTo>
                  <a:lnTo>
                    <a:pt x="223659" y="4394"/>
                  </a:lnTo>
                  <a:lnTo>
                    <a:pt x="177533" y="17056"/>
                  </a:lnTo>
                  <a:lnTo>
                    <a:pt x="135051" y="37223"/>
                  </a:lnTo>
                  <a:lnTo>
                    <a:pt x="96989" y="64122"/>
                  </a:lnTo>
                  <a:lnTo>
                    <a:pt x="64135" y="96989"/>
                  </a:lnTo>
                  <a:lnTo>
                    <a:pt x="37236" y="135039"/>
                  </a:lnTo>
                  <a:lnTo>
                    <a:pt x="17056" y="177520"/>
                  </a:lnTo>
                  <a:lnTo>
                    <a:pt x="4394" y="223647"/>
                  </a:lnTo>
                  <a:lnTo>
                    <a:pt x="0" y="272669"/>
                  </a:lnTo>
                  <a:lnTo>
                    <a:pt x="4394" y="321678"/>
                  </a:lnTo>
                  <a:lnTo>
                    <a:pt x="17056" y="367804"/>
                  </a:lnTo>
                  <a:lnTo>
                    <a:pt x="37236" y="410286"/>
                  </a:lnTo>
                  <a:lnTo>
                    <a:pt x="64135" y="448335"/>
                  </a:lnTo>
                  <a:lnTo>
                    <a:pt x="96989" y="481203"/>
                  </a:lnTo>
                  <a:lnTo>
                    <a:pt x="135051" y="508101"/>
                  </a:lnTo>
                  <a:lnTo>
                    <a:pt x="177533" y="528269"/>
                  </a:lnTo>
                  <a:lnTo>
                    <a:pt x="208737" y="536854"/>
                  </a:lnTo>
                  <a:lnTo>
                    <a:pt x="234467" y="560171"/>
                  </a:lnTo>
                  <a:lnTo>
                    <a:pt x="273367" y="587502"/>
                  </a:lnTo>
                  <a:lnTo>
                    <a:pt x="316560" y="610819"/>
                  </a:lnTo>
                  <a:lnTo>
                    <a:pt x="363575" y="629742"/>
                  </a:lnTo>
                  <a:lnTo>
                    <a:pt x="413931" y="643902"/>
                  </a:lnTo>
                  <a:lnTo>
                    <a:pt x="467131" y="652894"/>
                  </a:lnTo>
                  <a:lnTo>
                    <a:pt x="522719" y="656348"/>
                  </a:lnTo>
                  <a:lnTo>
                    <a:pt x="3841369" y="688987"/>
                  </a:lnTo>
                  <a:lnTo>
                    <a:pt x="3892842" y="687006"/>
                  </a:lnTo>
                  <a:lnTo>
                    <a:pt x="3942499" y="680250"/>
                  </a:lnTo>
                  <a:lnTo>
                    <a:pt x="3989933" y="668997"/>
                  </a:lnTo>
                  <a:lnTo>
                    <a:pt x="4034777" y="653554"/>
                  </a:lnTo>
                  <a:lnTo>
                    <a:pt x="4076636" y="634199"/>
                  </a:lnTo>
                  <a:lnTo>
                    <a:pt x="4115104" y="611251"/>
                  </a:lnTo>
                  <a:lnTo>
                    <a:pt x="4149814" y="584987"/>
                  </a:lnTo>
                  <a:lnTo>
                    <a:pt x="4180357" y="555701"/>
                  </a:lnTo>
                  <a:lnTo>
                    <a:pt x="4206354" y="523709"/>
                  </a:lnTo>
                  <a:lnTo>
                    <a:pt x="4217543" y="505434"/>
                  </a:lnTo>
                  <a:lnTo>
                    <a:pt x="4251807" y="481203"/>
                  </a:lnTo>
                  <a:lnTo>
                    <a:pt x="4284675" y="448335"/>
                  </a:lnTo>
                  <a:lnTo>
                    <a:pt x="4311574" y="410286"/>
                  </a:lnTo>
                  <a:lnTo>
                    <a:pt x="4331741" y="367804"/>
                  </a:lnTo>
                  <a:lnTo>
                    <a:pt x="4344403" y="321678"/>
                  </a:lnTo>
                  <a:lnTo>
                    <a:pt x="4348797" y="272669"/>
                  </a:lnTo>
                  <a:close/>
                </a:path>
              </a:pathLst>
            </a:custGeom>
            <a:solidFill>
              <a:srgbClr val="FFFFFF"/>
            </a:solidFill>
          </p:spPr>
          <p:txBody>
            <a:bodyPr wrap="square" lIns="0" tIns="0" rIns="0" bIns="0" rtlCol="0"/>
            <a:lstStyle/>
            <a:p>
              <a:endParaRPr/>
            </a:p>
          </p:txBody>
        </p:sp>
      </p:grpSp>
      <p:sp>
        <p:nvSpPr>
          <p:cNvPr id="36" name="object 36"/>
          <p:cNvSpPr txBox="1"/>
          <p:nvPr/>
        </p:nvSpPr>
        <p:spPr>
          <a:xfrm>
            <a:off x="3123605" y="1781769"/>
            <a:ext cx="4048977" cy="549446"/>
          </a:xfrm>
          <a:prstGeom prst="rect">
            <a:avLst/>
          </a:prstGeom>
        </p:spPr>
        <p:txBody>
          <a:bodyPr vert="horz" wrap="square" lIns="0" tIns="12065" rIns="0" bIns="0" rtlCol="0">
            <a:spAutoFit/>
          </a:bodyPr>
          <a:lstStyle/>
          <a:p>
            <a:pPr marL="4763" marR="5080">
              <a:lnSpc>
                <a:spcPct val="102200"/>
              </a:lnSpc>
              <a:spcBef>
                <a:spcPts val="95"/>
              </a:spcBef>
            </a:pPr>
            <a:r>
              <a:rPr lang="fr-FR" sz="1200" b="1" dirty="0">
                <a:solidFill>
                  <a:srgbClr val="D6195B"/>
                </a:solidFill>
                <a:latin typeface="FUTURA MEDIUM" panose="020B0602020204020303" pitchFamily="34" charset="-79"/>
                <a:cs typeface="FUTURA MEDIUM" panose="020B0602020204020303" pitchFamily="34" charset="-79"/>
              </a:rPr>
              <a:t>La Plateforme Numérique du SAS</a:t>
            </a:r>
          </a:p>
          <a:p>
            <a:pPr marL="4763" marR="5080">
              <a:lnSpc>
                <a:spcPct val="102200"/>
              </a:lnSpc>
              <a:spcBef>
                <a:spcPts val="95"/>
              </a:spcBef>
            </a:pPr>
            <a:r>
              <a:rPr lang="fr-FR" sz="1100" b="1" dirty="0">
                <a:solidFill>
                  <a:srgbClr val="D6195B"/>
                </a:solidFill>
                <a:latin typeface="FUTURA MEDIUM" panose="020B0602020204020303" pitchFamily="34" charset="-79"/>
                <a:cs typeface="FUTURA MEDIUM" panose="020B0602020204020303" pitchFamily="34" charset="-79"/>
              </a:rPr>
              <a:t>Un outil dédié aux professionnels de la chaîne de régulation médicale pour faciliter l’orientation vers la médecine de ville</a:t>
            </a:r>
          </a:p>
        </p:txBody>
      </p:sp>
      <p:sp>
        <p:nvSpPr>
          <p:cNvPr id="38" name="object 38"/>
          <p:cNvSpPr/>
          <p:nvPr/>
        </p:nvSpPr>
        <p:spPr>
          <a:xfrm>
            <a:off x="1182900" y="1762556"/>
            <a:ext cx="1569085" cy="445770"/>
          </a:xfrm>
          <a:custGeom>
            <a:avLst/>
            <a:gdLst/>
            <a:ahLst/>
            <a:cxnLst/>
            <a:rect l="l" t="t" r="r" b="b"/>
            <a:pathLst>
              <a:path w="1569085" h="445769">
                <a:moveTo>
                  <a:pt x="1345946" y="0"/>
                </a:moveTo>
                <a:lnTo>
                  <a:pt x="222758" y="0"/>
                </a:lnTo>
                <a:lnTo>
                  <a:pt x="177864" y="4525"/>
                </a:lnTo>
                <a:lnTo>
                  <a:pt x="136050" y="17505"/>
                </a:lnTo>
                <a:lnTo>
                  <a:pt x="98212" y="38044"/>
                </a:lnTo>
                <a:lnTo>
                  <a:pt x="65244" y="65246"/>
                </a:lnTo>
                <a:lnTo>
                  <a:pt x="38043" y="98215"/>
                </a:lnTo>
                <a:lnTo>
                  <a:pt x="17505" y="136056"/>
                </a:lnTo>
                <a:lnTo>
                  <a:pt x="4525" y="177873"/>
                </a:lnTo>
                <a:lnTo>
                  <a:pt x="0" y="222770"/>
                </a:lnTo>
                <a:lnTo>
                  <a:pt x="4525" y="267663"/>
                </a:lnTo>
                <a:lnTo>
                  <a:pt x="17505" y="309475"/>
                </a:lnTo>
                <a:lnTo>
                  <a:pt x="38043" y="347312"/>
                </a:lnTo>
                <a:lnTo>
                  <a:pt x="65244" y="380277"/>
                </a:lnTo>
                <a:lnTo>
                  <a:pt x="98212" y="407476"/>
                </a:lnTo>
                <a:lnTo>
                  <a:pt x="136050" y="428012"/>
                </a:lnTo>
                <a:lnTo>
                  <a:pt x="177864" y="440990"/>
                </a:lnTo>
                <a:lnTo>
                  <a:pt x="222758" y="445516"/>
                </a:lnTo>
                <a:lnTo>
                  <a:pt x="1345946" y="445516"/>
                </a:lnTo>
                <a:lnTo>
                  <a:pt x="1390843" y="440990"/>
                </a:lnTo>
                <a:lnTo>
                  <a:pt x="1432660" y="428012"/>
                </a:lnTo>
                <a:lnTo>
                  <a:pt x="1470501" y="407476"/>
                </a:lnTo>
                <a:lnTo>
                  <a:pt x="1503470" y="380277"/>
                </a:lnTo>
                <a:lnTo>
                  <a:pt x="1530672" y="347312"/>
                </a:lnTo>
                <a:lnTo>
                  <a:pt x="1551210" y="309475"/>
                </a:lnTo>
                <a:lnTo>
                  <a:pt x="1564190" y="267663"/>
                </a:lnTo>
                <a:lnTo>
                  <a:pt x="1568716" y="222770"/>
                </a:lnTo>
                <a:lnTo>
                  <a:pt x="1564190" y="177873"/>
                </a:lnTo>
                <a:lnTo>
                  <a:pt x="1551210" y="136056"/>
                </a:lnTo>
                <a:lnTo>
                  <a:pt x="1530672" y="98215"/>
                </a:lnTo>
                <a:lnTo>
                  <a:pt x="1503470" y="65246"/>
                </a:lnTo>
                <a:lnTo>
                  <a:pt x="1470501" y="38044"/>
                </a:lnTo>
                <a:lnTo>
                  <a:pt x="1432660" y="17505"/>
                </a:lnTo>
                <a:lnTo>
                  <a:pt x="1390843" y="4525"/>
                </a:lnTo>
                <a:lnTo>
                  <a:pt x="1345946" y="0"/>
                </a:lnTo>
                <a:close/>
              </a:path>
            </a:pathLst>
          </a:custGeom>
          <a:solidFill>
            <a:srgbClr val="FFFFFF"/>
          </a:solidFill>
        </p:spPr>
        <p:txBody>
          <a:bodyPr wrap="square" lIns="0" tIns="0" rIns="0" bIns="0" rtlCol="0"/>
          <a:lstStyle/>
          <a:p>
            <a:endParaRPr/>
          </a:p>
        </p:txBody>
      </p:sp>
      <p:sp>
        <p:nvSpPr>
          <p:cNvPr id="42" name="object 42"/>
          <p:cNvSpPr/>
          <p:nvPr/>
        </p:nvSpPr>
        <p:spPr>
          <a:xfrm>
            <a:off x="0" y="266702"/>
            <a:ext cx="190500" cy="0"/>
          </a:xfrm>
          <a:custGeom>
            <a:avLst/>
            <a:gdLst/>
            <a:ahLst/>
            <a:cxnLst/>
            <a:rect l="l" t="t" r="r" b="b"/>
            <a:pathLst>
              <a:path w="190500">
                <a:moveTo>
                  <a:pt x="190500" y="0"/>
                </a:moveTo>
                <a:lnTo>
                  <a:pt x="0" y="0"/>
                </a:lnTo>
              </a:path>
            </a:pathLst>
          </a:custGeom>
          <a:ln w="3175">
            <a:solidFill>
              <a:srgbClr val="000000"/>
            </a:solidFill>
          </a:ln>
        </p:spPr>
        <p:txBody>
          <a:bodyPr wrap="square" lIns="0" tIns="0" rIns="0" bIns="0" rtlCol="0"/>
          <a:lstStyle/>
          <a:p>
            <a:endParaRPr/>
          </a:p>
        </p:txBody>
      </p:sp>
      <p:sp>
        <p:nvSpPr>
          <p:cNvPr id="43" name="object 43"/>
          <p:cNvSpPr/>
          <p:nvPr/>
        </p:nvSpPr>
        <p:spPr>
          <a:xfrm>
            <a:off x="7902905" y="266702"/>
            <a:ext cx="190500" cy="0"/>
          </a:xfrm>
          <a:custGeom>
            <a:avLst/>
            <a:gdLst/>
            <a:ahLst/>
            <a:cxnLst/>
            <a:rect l="l" t="t" r="r" b="b"/>
            <a:pathLst>
              <a:path w="190500">
                <a:moveTo>
                  <a:pt x="0" y="0"/>
                </a:moveTo>
                <a:lnTo>
                  <a:pt x="190500" y="0"/>
                </a:lnTo>
              </a:path>
            </a:pathLst>
          </a:custGeom>
          <a:ln w="3175">
            <a:solidFill>
              <a:srgbClr val="000000"/>
            </a:solidFill>
          </a:ln>
        </p:spPr>
        <p:txBody>
          <a:bodyPr wrap="square" lIns="0" tIns="0" rIns="0" bIns="0" rtlCol="0"/>
          <a:lstStyle/>
          <a:p>
            <a:endParaRPr/>
          </a:p>
        </p:txBody>
      </p:sp>
      <p:sp>
        <p:nvSpPr>
          <p:cNvPr id="44" name="object 44"/>
          <p:cNvSpPr/>
          <p:nvPr/>
        </p:nvSpPr>
        <p:spPr>
          <a:xfrm>
            <a:off x="0" y="10958705"/>
            <a:ext cx="190500" cy="0"/>
          </a:xfrm>
          <a:custGeom>
            <a:avLst/>
            <a:gdLst/>
            <a:ahLst/>
            <a:cxnLst/>
            <a:rect l="l" t="t" r="r" b="b"/>
            <a:pathLst>
              <a:path w="190500">
                <a:moveTo>
                  <a:pt x="190500" y="0"/>
                </a:moveTo>
                <a:lnTo>
                  <a:pt x="0" y="0"/>
                </a:lnTo>
              </a:path>
            </a:pathLst>
          </a:custGeom>
          <a:ln w="3175">
            <a:solidFill>
              <a:srgbClr val="000000"/>
            </a:solidFill>
          </a:ln>
        </p:spPr>
        <p:txBody>
          <a:bodyPr wrap="square" lIns="0" tIns="0" rIns="0" bIns="0" rtlCol="0"/>
          <a:lstStyle/>
          <a:p>
            <a:endParaRPr/>
          </a:p>
        </p:txBody>
      </p:sp>
      <p:sp>
        <p:nvSpPr>
          <p:cNvPr id="45" name="object 45"/>
          <p:cNvSpPr/>
          <p:nvPr/>
        </p:nvSpPr>
        <p:spPr>
          <a:xfrm>
            <a:off x="7902905" y="10958705"/>
            <a:ext cx="190500" cy="0"/>
          </a:xfrm>
          <a:custGeom>
            <a:avLst/>
            <a:gdLst/>
            <a:ahLst/>
            <a:cxnLst/>
            <a:rect l="l" t="t" r="r" b="b"/>
            <a:pathLst>
              <a:path w="190500">
                <a:moveTo>
                  <a:pt x="0" y="0"/>
                </a:moveTo>
                <a:lnTo>
                  <a:pt x="190500" y="0"/>
                </a:lnTo>
              </a:path>
            </a:pathLst>
          </a:custGeom>
          <a:ln w="3175">
            <a:solidFill>
              <a:srgbClr val="000000"/>
            </a:solidFill>
          </a:ln>
        </p:spPr>
        <p:txBody>
          <a:bodyPr wrap="square" lIns="0" tIns="0" rIns="0" bIns="0" rtlCol="0"/>
          <a:lstStyle/>
          <a:p>
            <a:endParaRPr/>
          </a:p>
        </p:txBody>
      </p:sp>
      <p:sp>
        <p:nvSpPr>
          <p:cNvPr id="46" name="object 46"/>
          <p:cNvSpPr/>
          <p:nvPr/>
        </p:nvSpPr>
        <p:spPr>
          <a:xfrm>
            <a:off x="266700" y="2"/>
            <a:ext cx="0" cy="190500"/>
          </a:xfrm>
          <a:custGeom>
            <a:avLst/>
            <a:gdLst/>
            <a:ahLst/>
            <a:cxnLst/>
            <a:rect l="l" t="t" r="r" b="b"/>
            <a:pathLst>
              <a:path h="190500">
                <a:moveTo>
                  <a:pt x="0" y="190500"/>
                </a:moveTo>
                <a:lnTo>
                  <a:pt x="0" y="0"/>
                </a:lnTo>
              </a:path>
            </a:pathLst>
          </a:custGeom>
          <a:ln w="3175">
            <a:solidFill>
              <a:srgbClr val="000000"/>
            </a:solidFill>
          </a:ln>
        </p:spPr>
        <p:txBody>
          <a:bodyPr wrap="square" lIns="0" tIns="0" rIns="0" bIns="0" rtlCol="0"/>
          <a:lstStyle/>
          <a:p>
            <a:endParaRPr/>
          </a:p>
        </p:txBody>
      </p:sp>
      <p:sp>
        <p:nvSpPr>
          <p:cNvPr id="47" name="object 47"/>
          <p:cNvSpPr/>
          <p:nvPr/>
        </p:nvSpPr>
        <p:spPr>
          <a:xfrm>
            <a:off x="266700" y="11034905"/>
            <a:ext cx="0" cy="190500"/>
          </a:xfrm>
          <a:custGeom>
            <a:avLst/>
            <a:gdLst/>
            <a:ahLst/>
            <a:cxnLst/>
            <a:rect l="l" t="t" r="r" b="b"/>
            <a:pathLst>
              <a:path h="190500">
                <a:moveTo>
                  <a:pt x="0" y="0"/>
                </a:moveTo>
                <a:lnTo>
                  <a:pt x="0" y="190500"/>
                </a:lnTo>
              </a:path>
            </a:pathLst>
          </a:custGeom>
          <a:ln w="3175">
            <a:solidFill>
              <a:srgbClr val="000000"/>
            </a:solidFill>
          </a:ln>
        </p:spPr>
        <p:txBody>
          <a:bodyPr wrap="square" lIns="0" tIns="0" rIns="0" bIns="0" rtlCol="0"/>
          <a:lstStyle/>
          <a:p>
            <a:endParaRPr/>
          </a:p>
        </p:txBody>
      </p:sp>
      <p:sp>
        <p:nvSpPr>
          <p:cNvPr id="48" name="object 48"/>
          <p:cNvSpPr/>
          <p:nvPr/>
        </p:nvSpPr>
        <p:spPr>
          <a:xfrm>
            <a:off x="7826705" y="2"/>
            <a:ext cx="0" cy="190500"/>
          </a:xfrm>
          <a:custGeom>
            <a:avLst/>
            <a:gdLst/>
            <a:ahLst/>
            <a:cxnLst/>
            <a:rect l="l" t="t" r="r" b="b"/>
            <a:pathLst>
              <a:path h="190500">
                <a:moveTo>
                  <a:pt x="0" y="190500"/>
                </a:moveTo>
                <a:lnTo>
                  <a:pt x="0" y="0"/>
                </a:lnTo>
              </a:path>
            </a:pathLst>
          </a:custGeom>
          <a:ln w="3175">
            <a:solidFill>
              <a:srgbClr val="000000"/>
            </a:solidFill>
          </a:ln>
        </p:spPr>
        <p:txBody>
          <a:bodyPr wrap="square" lIns="0" tIns="0" rIns="0" bIns="0" rtlCol="0"/>
          <a:lstStyle/>
          <a:p>
            <a:endParaRPr/>
          </a:p>
        </p:txBody>
      </p:sp>
      <p:sp>
        <p:nvSpPr>
          <p:cNvPr id="49" name="object 49"/>
          <p:cNvSpPr/>
          <p:nvPr/>
        </p:nvSpPr>
        <p:spPr>
          <a:xfrm>
            <a:off x="7826705" y="11034905"/>
            <a:ext cx="0" cy="190500"/>
          </a:xfrm>
          <a:custGeom>
            <a:avLst/>
            <a:gdLst/>
            <a:ahLst/>
            <a:cxnLst/>
            <a:rect l="l" t="t" r="r" b="b"/>
            <a:pathLst>
              <a:path h="190500">
                <a:moveTo>
                  <a:pt x="0" y="0"/>
                </a:moveTo>
                <a:lnTo>
                  <a:pt x="0" y="190500"/>
                </a:lnTo>
              </a:path>
            </a:pathLst>
          </a:custGeom>
          <a:ln w="3175">
            <a:solidFill>
              <a:srgbClr val="000000"/>
            </a:solidFill>
          </a:ln>
        </p:spPr>
        <p:txBody>
          <a:bodyPr wrap="square" lIns="0" tIns="0" rIns="0" bIns="0" rtlCol="0"/>
          <a:lstStyle/>
          <a:p>
            <a:endParaRPr/>
          </a:p>
        </p:txBody>
      </p:sp>
      <p:sp>
        <p:nvSpPr>
          <p:cNvPr id="15" name="object 11">
            <a:extLst>
              <a:ext uri="{FF2B5EF4-FFF2-40B4-BE49-F238E27FC236}">
                <a16:creationId xmlns:a16="http://schemas.microsoft.com/office/drawing/2014/main" id="{981CB4A6-68C5-81C5-398D-4EFF07AE4D3F}"/>
              </a:ext>
            </a:extLst>
          </p:cNvPr>
          <p:cNvSpPr txBox="1"/>
          <p:nvPr/>
        </p:nvSpPr>
        <p:spPr>
          <a:xfrm>
            <a:off x="1149350" y="4622800"/>
            <a:ext cx="2901951" cy="2972609"/>
          </a:xfrm>
          <a:prstGeom prst="rect">
            <a:avLst/>
          </a:prstGeom>
        </p:spPr>
        <p:txBody>
          <a:bodyPr vert="horz" wrap="square" lIns="0" tIns="12700" rIns="0" bIns="0" rtlCol="0">
            <a:spAutoFit/>
          </a:bodyPr>
          <a:lstStyle/>
          <a:p>
            <a:pPr marL="12700" marR="5080">
              <a:lnSpc>
                <a:spcPct val="100000"/>
              </a:lnSpc>
              <a:spcBef>
                <a:spcPts val="100"/>
              </a:spcBef>
            </a:pPr>
            <a:r>
              <a:rPr lang="fr-FR" sz="800" b="1" spc="-25" dirty="0">
                <a:solidFill>
                  <a:srgbClr val="DA1C5C"/>
                </a:solidFill>
                <a:latin typeface="Futura Medium" panose="020B0602020204020303" pitchFamily="34" charset="-79"/>
                <a:cs typeface="Futura Medium" panose="020B0602020204020303" pitchFamily="34" charset="-79"/>
              </a:rPr>
              <a:t>Une plateforme téléphonique de régulation médicale:</a:t>
            </a:r>
          </a:p>
          <a:p>
            <a:pPr marL="12700" marR="5080">
              <a:lnSpc>
                <a:spcPct val="100000"/>
              </a:lnSpc>
              <a:spcBef>
                <a:spcPts val="100"/>
              </a:spcBef>
            </a:pPr>
            <a:endParaRPr lang="fr-FR" sz="800" b="1" spc="-25" dirty="0">
              <a:solidFill>
                <a:srgbClr val="DA1C5C"/>
              </a:solidFill>
              <a:latin typeface="Futura Medium" panose="020B0602020204020303" pitchFamily="34" charset="-79"/>
              <a:cs typeface="Futura Medium" panose="020B0602020204020303" pitchFamily="34" charset="-79"/>
            </a:endParaRPr>
          </a:p>
          <a:p>
            <a:pPr marL="182563" marR="5080" lvl="2" indent="-171450" algn="just">
              <a:lnSpc>
                <a:spcPct val="100000"/>
              </a:lnSpc>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Accessible en composant le 15 (et les numéros locaux de permanence des soins quand ils existent), opérationnelle 24h/24 et 7j/7.</a:t>
            </a:r>
          </a:p>
          <a:p>
            <a:pPr marL="182563" marR="5080" lvl="2" indent="-171450" algn="just">
              <a:lnSpc>
                <a:spcPct val="100000"/>
              </a:lnSpc>
              <a:spcBef>
                <a:spcPts val="100"/>
              </a:spcBef>
              <a:buFont typeface="Police système Courant"/>
              <a:buChar char="◆"/>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Un premier décroché assuré par un assistant de régulation médicale (ARM) qui oriente si nécessaire très rapidement vers la filière d’aide médicale urgente ou vers la filière de médecine générale (soins non programmés) en fonction du degré réel d’urgence.</a:t>
            </a:r>
          </a:p>
          <a:p>
            <a:pPr marL="134938" marR="5080" indent="-123825">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2700" marR="5080">
              <a:lnSpc>
                <a:spcPct val="100000"/>
              </a:lnSpc>
              <a:spcBef>
                <a:spcPts val="100"/>
              </a:spcBef>
            </a:pPr>
            <a:r>
              <a:rPr lang="fr-FR" sz="800" b="1" spc="-25" dirty="0">
                <a:solidFill>
                  <a:srgbClr val="DA1C5C"/>
                </a:solidFill>
                <a:latin typeface="Futura Medium" panose="020B0602020204020303" pitchFamily="34" charset="-79"/>
                <a:cs typeface="Futura Medium" panose="020B0602020204020303" pitchFamily="34" charset="-79"/>
              </a:rPr>
              <a:t>Une plateforme numérique:</a:t>
            </a:r>
          </a:p>
          <a:p>
            <a:pPr marL="12700" marR="5080">
              <a:lnSpc>
                <a:spcPct val="100000"/>
              </a:lnSpc>
              <a:spcBef>
                <a:spcPts val="100"/>
              </a:spcBef>
            </a:pPr>
            <a:endParaRPr lang="fr-FR" sz="800" b="1" spc="-25" dirty="0">
              <a:solidFill>
                <a:srgbClr val="DA1C5C"/>
              </a:solidFill>
              <a:latin typeface="Futura Medium" panose="020B0602020204020303" pitchFamily="34" charset="-79"/>
              <a:cs typeface="Futura Medium" panose="020B0602020204020303" pitchFamily="34" charset="-79"/>
            </a:endParaRPr>
          </a:p>
          <a:p>
            <a:pPr marL="182563" marR="5080" lvl="2" indent="-171450" algn="just">
              <a:lnSpc>
                <a:spcPct val="100000"/>
              </a:lnSpc>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Outil dédié uniquement aux professionnels de la chaîne de régulation médicale du SAS leur permettant de visualiser les créneaux disponibles des effecteurs de soins participant au SAS (il s'agit de professionnels de santé acceptant de recevoir un patient pour des soins non programmés ) ;</a:t>
            </a:r>
          </a:p>
          <a:p>
            <a:pPr marL="182563" marR="5080" lvl="2" indent="-171450" algn="just">
              <a:lnSpc>
                <a:spcPct val="100000"/>
              </a:lnSpc>
              <a:spcBef>
                <a:spcPts val="100"/>
              </a:spcBef>
              <a:buFont typeface="Police système Courant"/>
              <a:buChar char="◆"/>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De réserver pour le patient une consultation de soins non programmés, au plus proche de leurs besoins (localisation, horaire, spécialité).</a:t>
            </a:r>
          </a:p>
        </p:txBody>
      </p:sp>
      <p:sp>
        <p:nvSpPr>
          <p:cNvPr id="40" name="object 11">
            <a:extLst>
              <a:ext uri="{FF2B5EF4-FFF2-40B4-BE49-F238E27FC236}">
                <a16:creationId xmlns:a16="http://schemas.microsoft.com/office/drawing/2014/main" id="{89E46FE4-63B1-CFD5-0DF0-302F59B18147}"/>
              </a:ext>
            </a:extLst>
          </p:cNvPr>
          <p:cNvSpPr txBox="1"/>
          <p:nvPr/>
        </p:nvSpPr>
        <p:spPr>
          <a:xfrm>
            <a:off x="4522788" y="2756729"/>
            <a:ext cx="2951162" cy="6055504"/>
          </a:xfrm>
          <a:prstGeom prst="rect">
            <a:avLst/>
          </a:prstGeom>
        </p:spPr>
        <p:txBody>
          <a:bodyPr vert="horz" wrap="square" lIns="0" tIns="12700" rIns="0" bIns="0" rtlCol="0">
            <a:spAutoFit/>
          </a:bodyPr>
          <a:lstStyle/>
          <a:p>
            <a:pPr marL="12700" marR="5080">
              <a:lnSpc>
                <a:spcPct val="100000"/>
              </a:lnSpc>
              <a:spcBef>
                <a:spcPts val="100"/>
              </a:spcBef>
            </a:pPr>
            <a:r>
              <a:rPr lang="fr-FR" sz="800" b="1" spc="-25" dirty="0">
                <a:solidFill>
                  <a:srgbClr val="DA1C5C"/>
                </a:solidFill>
                <a:latin typeface="Futura Medium" panose="020B0602020204020303" pitchFamily="34" charset="-79"/>
                <a:cs typeface="Futura Medium" panose="020B0602020204020303" pitchFamily="34" charset="-79"/>
              </a:rPr>
              <a:t>Principe de fonctionnement de la Plateforme Numérique du SAS :</a:t>
            </a:r>
          </a:p>
          <a:p>
            <a:pPr marL="12700" marR="5080">
              <a:lnSpc>
                <a:spcPct val="100000"/>
              </a:lnSpc>
              <a:spcBef>
                <a:spcPts val="100"/>
              </a:spcBef>
            </a:pPr>
            <a:endParaRPr lang="fr-FR" sz="400" b="1" spc="-25" dirty="0">
              <a:solidFill>
                <a:srgbClr val="DA1C5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Le principe de la plateforme numérique SAS repose sur la mise en visibilité de l’ensemble des créneaux disponibles des effecteurs de soins. Il s’agit des créneaux grand public (hors créneaux réservés patientèle) ou professionnels, et dans les deux cas, ces créneaux ne sont pas réservés pour le SAS. Ces disponibilités sont remontées de deux manières:</a:t>
            </a:r>
          </a:p>
          <a:p>
            <a:pPr marL="134938" marR="5080" indent="-123825" algn="just">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34938" marR="5080" lvl="2" algn="just">
              <a:spcBef>
                <a:spcPts val="100"/>
              </a:spcBef>
              <a:tabLst>
                <a:tab pos="155575" algn="l"/>
              </a:tabLst>
            </a:pPr>
            <a:r>
              <a:rPr lang="fr-FR" sz="800" dirty="0">
                <a:solidFill>
                  <a:srgbClr val="3A5FAC"/>
                </a:solidFill>
                <a:latin typeface="Futura Medium" panose="020B0602020204020303" pitchFamily="34" charset="-79"/>
                <a:cs typeface="Futura Medium" panose="020B0602020204020303" pitchFamily="34" charset="-79"/>
                <a:sym typeface="Wingdings" panose="05000000000000000000" pitchFamily="2" charset="2"/>
              </a:rPr>
              <a:t></a:t>
            </a:r>
            <a:r>
              <a:rPr lang="fr-FR" sz="800" dirty="0">
                <a:solidFill>
                  <a:srgbClr val="3A5FAC"/>
                </a:solidFill>
                <a:latin typeface="Futura Medium" panose="020B0602020204020303" pitchFamily="34" charset="-79"/>
                <a:cs typeface="Futura Medium" panose="020B0602020204020303" pitchFamily="34" charset="-79"/>
              </a:rPr>
              <a:t> </a:t>
            </a:r>
            <a:r>
              <a:rPr lang="fr-FR" sz="800" b="1" dirty="0">
                <a:solidFill>
                  <a:srgbClr val="3A5FAC"/>
                </a:solidFill>
                <a:latin typeface="FUTURA MEDIUM" panose="020B0602020204020303" pitchFamily="34" charset="-79"/>
                <a:cs typeface="FUTURA MEDIUM" panose="020B0602020204020303" pitchFamily="34" charset="-79"/>
              </a:rPr>
              <a:t>Automatique:</a:t>
            </a:r>
          </a:p>
          <a:p>
            <a:pPr marL="360363" marR="5080" lvl="4" indent="-93663" algn="just">
              <a:spcBef>
                <a:spcPts val="100"/>
              </a:spcBef>
              <a:buFontTx/>
              <a:buChar char="•"/>
              <a:tabLst>
                <a:tab pos="155575" algn="l"/>
              </a:tabLst>
            </a:pPr>
            <a:r>
              <a:rPr lang="fr-FR" sz="800" dirty="0">
                <a:solidFill>
                  <a:schemeClr val="tx1"/>
                </a:solidFill>
                <a:latin typeface="Futura Medium" panose="020B0602020204020303" pitchFamily="34" charset="-79"/>
                <a:cs typeface="Futura Medium" panose="020B0602020204020303" pitchFamily="34" charset="-79"/>
              </a:rPr>
              <a:t>L’effecteur de soins dispose d’une solution de prise de rendez-vous interfacée avec la plateforme (environ 27 éditeurs équipant les PS à titre individuel, 2 éditeurs équipant les associations SOS médecins et de visite à domicile et 1 éditeur de solution de type « Place de marché »).</a:t>
            </a:r>
          </a:p>
          <a:p>
            <a:pPr marL="360363" marR="5080" lvl="4" indent="-93663" algn="just">
              <a:spcBef>
                <a:spcPts val="100"/>
              </a:spcBef>
              <a:buFontTx/>
              <a:buChar char="•"/>
              <a:tabLst>
                <a:tab pos="155575" algn="l"/>
              </a:tabLst>
            </a:pPr>
            <a:r>
              <a:rPr lang="fr-FR" sz="800" dirty="0">
                <a:solidFill>
                  <a:schemeClr val="tx1"/>
                </a:solidFill>
                <a:latin typeface="Futura Medium" panose="020B0602020204020303" pitchFamily="34" charset="-79"/>
                <a:cs typeface="Futura Medium" panose="020B0602020204020303" pitchFamily="34" charset="-79"/>
              </a:rPr>
              <a:t>Alors ses créneaux « disponibles » s’affichent automatiquement dans la plateforme numérique s’ils correspondent à la recherche effectuée par la régulation médicale (localisation patient, spécialité).</a:t>
            </a:r>
          </a:p>
          <a:p>
            <a:pPr marL="134938" marR="5080" lvl="2" indent="-123825" algn="just">
              <a:spcBef>
                <a:spcPts val="100"/>
              </a:spcBef>
              <a:tabLst>
                <a:tab pos="155575" algn="l"/>
              </a:tabLst>
            </a:pPr>
            <a:endParaRPr lang="fr-FR" sz="400" dirty="0">
              <a:solidFill>
                <a:srgbClr val="3A5FAC"/>
              </a:solidFill>
              <a:latin typeface="Futura Medium" panose="020B0602020204020303" pitchFamily="34" charset="-79"/>
              <a:cs typeface="Futura Medium" panose="020B0602020204020303" pitchFamily="34" charset="-79"/>
            </a:endParaRPr>
          </a:p>
          <a:p>
            <a:pPr marL="134938" marR="5080" lvl="2" algn="just">
              <a:spcBef>
                <a:spcPts val="100"/>
              </a:spcBef>
              <a:tabLst>
                <a:tab pos="155575" algn="l"/>
              </a:tabLst>
            </a:pPr>
            <a:r>
              <a:rPr lang="fr-FR" sz="800" b="1" dirty="0">
                <a:solidFill>
                  <a:srgbClr val="3A5FAC"/>
                </a:solidFill>
                <a:latin typeface="FUTURA MEDIUM" panose="020B0602020204020303" pitchFamily="34" charset="-79"/>
                <a:cs typeface="FUTURA MEDIUM" panose="020B0602020204020303" pitchFamily="34" charset="-79"/>
                <a:sym typeface="Wingdings" panose="05000000000000000000" pitchFamily="2" charset="2"/>
              </a:rPr>
              <a:t></a:t>
            </a:r>
            <a:r>
              <a:rPr lang="fr-FR" sz="800" b="1" dirty="0">
                <a:solidFill>
                  <a:srgbClr val="3A5FAC"/>
                </a:solidFill>
                <a:latin typeface="FUTURA MEDIUM" panose="020B0602020204020303" pitchFamily="34" charset="-79"/>
                <a:cs typeface="FUTURA MEDIUM" panose="020B0602020204020303" pitchFamily="34" charset="-79"/>
              </a:rPr>
              <a:t> Manuelle:</a:t>
            </a:r>
          </a:p>
          <a:p>
            <a:pPr marL="360363" marR="5080" lvl="2" indent="-93663" algn="just">
              <a:spcBef>
                <a:spcPts val="100"/>
              </a:spcBef>
              <a:buFontTx/>
              <a:buChar char="•"/>
              <a:tabLst>
                <a:tab pos="155575" algn="l"/>
              </a:tabLst>
            </a:pPr>
            <a:r>
              <a:rPr lang="fr-FR" sz="800" dirty="0">
                <a:solidFill>
                  <a:schemeClr val="tx1"/>
                </a:solidFill>
                <a:latin typeface="Futura Medium" panose="020B0602020204020303" pitchFamily="34" charset="-79"/>
                <a:cs typeface="Futura Medium" panose="020B0602020204020303" pitchFamily="34" charset="-79"/>
              </a:rPr>
              <a:t>3 cas de figure: soit l’effecteur de soins ne dispose pas d’une solution de prise de rendez-vous, soit celle-ci n’est pas encore interfacée avec la plateforme soit l’effecteur de soins ne souhaite pas autoriser l’interfaçage de sa solution avec la plateforme numérique.</a:t>
            </a:r>
          </a:p>
          <a:p>
            <a:pPr marL="360363" marR="5080" lvl="2" indent="-93663" algn="just">
              <a:spcBef>
                <a:spcPts val="100"/>
              </a:spcBef>
              <a:buFontTx/>
              <a:buChar char="•"/>
              <a:tabLst>
                <a:tab pos="155575" algn="l"/>
              </a:tabLst>
            </a:pPr>
            <a:r>
              <a:rPr lang="fr-FR" sz="800" dirty="0">
                <a:solidFill>
                  <a:schemeClr val="tx1"/>
                </a:solidFill>
                <a:latin typeface="Futura Medium" panose="020B0602020204020303" pitchFamily="34" charset="-79"/>
                <a:cs typeface="Futura Medium" panose="020B0602020204020303" pitchFamily="34" charset="-79"/>
              </a:rPr>
              <a:t>Alors ses créneaux «disponibles » peuvent être renseignés manuellement dans l’agenda de la plateforme numérique.</a:t>
            </a:r>
          </a:p>
          <a:p>
            <a:pPr marL="271463" marR="5080" indent="-136525" algn="just">
              <a:spcBef>
                <a:spcPts val="100"/>
              </a:spcBef>
              <a:buFontTx/>
              <a:buChar char="•"/>
              <a:tabLst>
                <a:tab pos="155575" algn="l"/>
              </a:tabLst>
            </a:pPr>
            <a:endParaRPr lang="fr-FR" sz="800" dirty="0">
              <a:solidFill>
                <a:schemeClr val="tx1"/>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L’agrégation de l’ensemble de ces disponibilités, couplée au moteur de recherche de la plateforme permet de visualiser l’offre de soins non programmés en réponse à un besoin patient.</a:t>
            </a:r>
          </a:p>
          <a:p>
            <a:pPr marL="134938" marR="5080" lvl="2" indent="-123825" algn="just">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Lorsqu’un créneau convient, les acteurs de la chaîne de régulation médicale ont la possibilité de réserver directement le créneau pour le compte du patient si celui remonte d’une solution éditeur.</a:t>
            </a:r>
          </a:p>
          <a:p>
            <a:pPr marL="182563" marR="5080" lvl="2" indent="-171450" algn="just">
              <a:spcBef>
                <a:spcPts val="100"/>
              </a:spcBef>
              <a:buFont typeface="Police système Courant"/>
              <a:buChar char="◆"/>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Si aucun créneau de disponibilité n’apparait </a:t>
            </a:r>
          </a:p>
          <a:p>
            <a:pPr marL="11113" marR="5080" lvl="2" algn="just">
              <a:spcBef>
                <a:spcPts val="100"/>
              </a:spcBef>
              <a:tabLst>
                <a:tab pos="155575" algn="l"/>
              </a:tabLst>
            </a:pPr>
            <a:r>
              <a:rPr lang="fr-FR" sz="800" dirty="0">
                <a:solidFill>
                  <a:srgbClr val="3A5FAC"/>
                </a:solidFill>
                <a:latin typeface="Futura Medium" panose="020B0602020204020303" pitchFamily="34" charset="-79"/>
                <a:cs typeface="Futura Medium" panose="020B0602020204020303" pitchFamily="34" charset="-79"/>
              </a:rPr>
              <a:t>      sur la plateforme, cette dernière propose </a:t>
            </a:r>
          </a:p>
          <a:p>
            <a:pPr marL="11113" marR="5080" lvl="2" algn="just">
              <a:spcBef>
                <a:spcPts val="100"/>
              </a:spcBef>
              <a:tabLst>
                <a:tab pos="155575" algn="l"/>
              </a:tabLst>
            </a:pPr>
            <a:r>
              <a:rPr lang="fr-FR" sz="800" dirty="0">
                <a:solidFill>
                  <a:srgbClr val="3A5FAC"/>
                </a:solidFill>
                <a:latin typeface="Futura Medium" panose="020B0602020204020303" pitchFamily="34" charset="-79"/>
                <a:cs typeface="Futura Medium" panose="020B0602020204020303" pitchFamily="34" charset="-79"/>
              </a:rPr>
              <a:t>      une liste de professionnels acceptant de </a:t>
            </a:r>
          </a:p>
          <a:p>
            <a:pPr marL="11113" marR="5080" lvl="2" algn="just">
              <a:spcBef>
                <a:spcPts val="100"/>
              </a:spcBef>
              <a:tabLst>
                <a:tab pos="155575" algn="l"/>
              </a:tabLst>
            </a:pPr>
            <a:r>
              <a:rPr lang="fr-FR" sz="800" dirty="0">
                <a:solidFill>
                  <a:srgbClr val="3A5FAC"/>
                </a:solidFill>
                <a:latin typeface="Futura Medium" panose="020B0602020204020303" pitchFamily="34" charset="-79"/>
                <a:cs typeface="Futura Medium" panose="020B0602020204020303" pitchFamily="34" charset="-79"/>
              </a:rPr>
              <a:t>      prendre des patients « en sus de leurs </a:t>
            </a:r>
          </a:p>
          <a:p>
            <a:pPr marL="11113" marR="5080" lvl="2" algn="just">
              <a:spcBef>
                <a:spcPts val="100"/>
              </a:spcBef>
              <a:tabLst>
                <a:tab pos="155575" algn="l"/>
              </a:tabLst>
            </a:pPr>
            <a:r>
              <a:rPr lang="fr-FR" sz="800" dirty="0">
                <a:solidFill>
                  <a:srgbClr val="3A5FAC"/>
                </a:solidFill>
                <a:latin typeface="Futura Medium" panose="020B0602020204020303" pitchFamily="34" charset="-79"/>
                <a:cs typeface="Futura Medium" panose="020B0602020204020303" pitchFamily="34" charset="-79"/>
              </a:rPr>
              <a:t>      disponibilités ».</a:t>
            </a:r>
          </a:p>
        </p:txBody>
      </p:sp>
      <p:pic>
        <p:nvPicPr>
          <p:cNvPr id="16" name="Image 15">
            <a:extLst>
              <a:ext uri="{FF2B5EF4-FFF2-40B4-BE49-F238E27FC236}">
                <a16:creationId xmlns:a16="http://schemas.microsoft.com/office/drawing/2014/main" id="{13C4149F-7559-F043-A76B-249BC061A67A}"/>
              </a:ext>
            </a:extLst>
          </p:cNvPr>
          <p:cNvPicPr>
            <a:picLocks noChangeAspect="1"/>
          </p:cNvPicPr>
          <p:nvPr/>
        </p:nvPicPr>
        <p:blipFill>
          <a:blip r:embed="rId5"/>
          <a:stretch>
            <a:fillRect/>
          </a:stretch>
        </p:blipFill>
        <p:spPr>
          <a:xfrm>
            <a:off x="1208213" y="1852513"/>
            <a:ext cx="1518457" cy="265855"/>
          </a:xfrm>
          <a:prstGeom prst="rect">
            <a:avLst/>
          </a:prstGeom>
        </p:spPr>
      </p:pic>
      <p:pic>
        <p:nvPicPr>
          <p:cNvPr id="19" name="Image 18">
            <a:extLst>
              <a:ext uri="{FF2B5EF4-FFF2-40B4-BE49-F238E27FC236}">
                <a16:creationId xmlns:a16="http://schemas.microsoft.com/office/drawing/2014/main" id="{386729E9-4235-8EF0-FFB4-F7B255641C01}"/>
              </a:ext>
            </a:extLst>
          </p:cNvPr>
          <p:cNvPicPr>
            <a:picLocks noChangeAspect="1"/>
          </p:cNvPicPr>
          <p:nvPr/>
        </p:nvPicPr>
        <p:blipFill>
          <a:blip r:embed="rId6"/>
          <a:stretch>
            <a:fillRect/>
          </a:stretch>
        </p:blipFill>
        <p:spPr>
          <a:xfrm>
            <a:off x="917318" y="425948"/>
            <a:ext cx="1949550" cy="939848"/>
          </a:xfrm>
          <a:prstGeom prst="rect">
            <a:avLst/>
          </a:prstGeom>
        </p:spPr>
      </p:pic>
      <p:pic>
        <p:nvPicPr>
          <p:cNvPr id="21" name="Image 20">
            <a:extLst>
              <a:ext uri="{FF2B5EF4-FFF2-40B4-BE49-F238E27FC236}">
                <a16:creationId xmlns:a16="http://schemas.microsoft.com/office/drawing/2014/main" id="{A0078E26-B661-954A-C843-82299A00139B}"/>
              </a:ext>
            </a:extLst>
          </p:cNvPr>
          <p:cNvPicPr>
            <a:picLocks noChangeAspect="1"/>
          </p:cNvPicPr>
          <p:nvPr/>
        </p:nvPicPr>
        <p:blipFill>
          <a:blip r:embed="rId7"/>
          <a:stretch>
            <a:fillRect/>
          </a:stretch>
        </p:blipFill>
        <p:spPr>
          <a:xfrm>
            <a:off x="692150" y="7936916"/>
            <a:ext cx="3482662" cy="170411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2B81F1B-0254-0881-0EE1-4347ADD8F9CB}"/>
              </a:ext>
            </a:extLst>
          </p:cNvPr>
          <p:cNvPicPr>
            <a:picLocks noChangeAspect="1"/>
          </p:cNvPicPr>
          <p:nvPr/>
        </p:nvPicPr>
        <p:blipFill>
          <a:blip r:embed="rId2"/>
          <a:stretch>
            <a:fillRect/>
          </a:stretch>
        </p:blipFill>
        <p:spPr>
          <a:xfrm>
            <a:off x="4652206" y="7678001"/>
            <a:ext cx="2943564" cy="1381576"/>
          </a:xfrm>
          <a:prstGeom prst="rect">
            <a:avLst/>
          </a:prstGeom>
          <a:ln>
            <a:noFill/>
          </a:ln>
          <a:effectLst>
            <a:outerShdw blurRad="292100" dist="139700" dir="2700000" algn="tl" rotWithShape="0">
              <a:srgbClr val="333333">
                <a:alpha val="65000"/>
              </a:srgbClr>
            </a:outerShdw>
          </a:effectLst>
        </p:spPr>
      </p:pic>
      <p:sp>
        <p:nvSpPr>
          <p:cNvPr id="6" name="object 6"/>
          <p:cNvSpPr/>
          <p:nvPr/>
        </p:nvSpPr>
        <p:spPr>
          <a:xfrm>
            <a:off x="877503" y="1544684"/>
            <a:ext cx="7021195" cy="450215"/>
          </a:xfrm>
          <a:custGeom>
            <a:avLst/>
            <a:gdLst/>
            <a:ahLst/>
            <a:cxnLst/>
            <a:rect l="l" t="t" r="r" b="b"/>
            <a:pathLst>
              <a:path w="7021195" h="450214">
                <a:moveTo>
                  <a:pt x="7021195" y="0"/>
                </a:moveTo>
                <a:lnTo>
                  <a:pt x="0" y="0"/>
                </a:lnTo>
                <a:lnTo>
                  <a:pt x="0" y="449999"/>
                </a:lnTo>
                <a:lnTo>
                  <a:pt x="7021195" y="372389"/>
                </a:lnTo>
                <a:lnTo>
                  <a:pt x="7021195" y="0"/>
                </a:lnTo>
                <a:close/>
              </a:path>
            </a:pathLst>
          </a:custGeom>
          <a:solidFill>
            <a:srgbClr val="3A5FAC"/>
          </a:solidFill>
        </p:spPr>
        <p:txBody>
          <a:bodyPr wrap="square" lIns="0" tIns="0" rIns="0" bIns="0" rtlCol="0"/>
          <a:lstStyle/>
          <a:p>
            <a:endParaRPr/>
          </a:p>
        </p:txBody>
      </p:sp>
      <p:grpSp>
        <p:nvGrpSpPr>
          <p:cNvPr id="9" name="object 9"/>
          <p:cNvGrpSpPr/>
          <p:nvPr/>
        </p:nvGrpSpPr>
        <p:grpSpPr>
          <a:xfrm>
            <a:off x="6126946" y="584654"/>
            <a:ext cx="678180" cy="321310"/>
            <a:chOff x="6126946" y="584654"/>
            <a:chExt cx="678180" cy="321310"/>
          </a:xfrm>
        </p:grpSpPr>
        <p:sp>
          <p:nvSpPr>
            <p:cNvPr id="10" name="object 10"/>
            <p:cNvSpPr/>
            <p:nvPr/>
          </p:nvSpPr>
          <p:spPr>
            <a:xfrm>
              <a:off x="6176642" y="584680"/>
              <a:ext cx="224154" cy="320675"/>
            </a:xfrm>
            <a:custGeom>
              <a:avLst/>
              <a:gdLst/>
              <a:ahLst/>
              <a:cxnLst/>
              <a:rect l="l" t="t" r="r" b="b"/>
              <a:pathLst>
                <a:path w="224154" h="320675">
                  <a:moveTo>
                    <a:pt x="35873" y="0"/>
                  </a:moveTo>
                  <a:lnTo>
                    <a:pt x="103174" y="260245"/>
                  </a:lnTo>
                  <a:lnTo>
                    <a:pt x="153474" y="312666"/>
                  </a:lnTo>
                  <a:lnTo>
                    <a:pt x="188172" y="320644"/>
                  </a:lnTo>
                  <a:lnTo>
                    <a:pt x="224053" y="314157"/>
                  </a:lnTo>
                  <a:lnTo>
                    <a:pt x="120865" y="60398"/>
                  </a:lnTo>
                  <a:lnTo>
                    <a:pt x="100194" y="28688"/>
                  </a:lnTo>
                  <a:lnTo>
                    <a:pt x="70567" y="7977"/>
                  </a:lnTo>
                  <a:lnTo>
                    <a:pt x="35873" y="0"/>
                  </a:lnTo>
                  <a:close/>
                </a:path>
              </a:pathLst>
            </a:custGeom>
            <a:solidFill>
              <a:srgbClr val="6E6E6D"/>
            </a:solidFill>
          </p:spPr>
          <p:txBody>
            <a:bodyPr wrap="square" lIns="0" tIns="0" rIns="0" bIns="0" rtlCol="0"/>
            <a:lstStyle/>
            <a:p>
              <a:endParaRPr/>
            </a:p>
          </p:txBody>
        </p:sp>
        <p:pic>
          <p:nvPicPr>
            <p:cNvPr id="11" name="object 11"/>
            <p:cNvPicPr/>
            <p:nvPr/>
          </p:nvPicPr>
          <p:blipFill>
            <a:blip r:embed="rId3" cstate="print"/>
            <a:stretch>
              <a:fillRect/>
            </a:stretch>
          </p:blipFill>
          <p:spPr>
            <a:xfrm>
              <a:off x="6126946" y="766376"/>
              <a:ext cx="96367" cy="139014"/>
            </a:xfrm>
            <a:prstGeom prst="rect">
              <a:avLst/>
            </a:prstGeom>
          </p:spPr>
        </p:pic>
        <p:sp>
          <p:nvSpPr>
            <p:cNvPr id="12" name="object 12"/>
            <p:cNvSpPr/>
            <p:nvPr/>
          </p:nvSpPr>
          <p:spPr>
            <a:xfrm>
              <a:off x="6421192" y="696121"/>
              <a:ext cx="96520" cy="209550"/>
            </a:xfrm>
            <a:custGeom>
              <a:avLst/>
              <a:gdLst/>
              <a:ahLst/>
              <a:cxnLst/>
              <a:rect l="l" t="t" r="r" b="b"/>
              <a:pathLst>
                <a:path w="96520" h="209550">
                  <a:moveTo>
                    <a:pt x="0" y="0"/>
                  </a:moveTo>
                  <a:lnTo>
                    <a:pt x="0" y="161086"/>
                  </a:lnTo>
                  <a:lnTo>
                    <a:pt x="3787" y="179840"/>
                  </a:lnTo>
                  <a:lnTo>
                    <a:pt x="14114" y="195156"/>
                  </a:lnTo>
                  <a:lnTo>
                    <a:pt x="29430" y="205483"/>
                  </a:lnTo>
                  <a:lnTo>
                    <a:pt x="48183" y="209270"/>
                  </a:lnTo>
                  <a:lnTo>
                    <a:pt x="66935" y="205483"/>
                  </a:lnTo>
                  <a:lnTo>
                    <a:pt x="82246" y="195156"/>
                  </a:lnTo>
                  <a:lnTo>
                    <a:pt x="92569" y="179840"/>
                  </a:lnTo>
                  <a:lnTo>
                    <a:pt x="96354" y="161086"/>
                  </a:lnTo>
                  <a:lnTo>
                    <a:pt x="96354" y="113372"/>
                  </a:lnTo>
                  <a:lnTo>
                    <a:pt x="94068" y="107276"/>
                  </a:lnTo>
                  <a:lnTo>
                    <a:pt x="0" y="0"/>
                  </a:lnTo>
                  <a:close/>
                </a:path>
              </a:pathLst>
            </a:custGeom>
            <a:solidFill>
              <a:srgbClr val="D50A51"/>
            </a:solidFill>
          </p:spPr>
          <p:txBody>
            <a:bodyPr wrap="square" lIns="0" tIns="0" rIns="0" bIns="0" rtlCol="0"/>
            <a:lstStyle/>
            <a:p>
              <a:endParaRPr/>
            </a:p>
          </p:txBody>
        </p:sp>
        <p:sp>
          <p:nvSpPr>
            <p:cNvPr id="13" name="object 13"/>
            <p:cNvSpPr/>
            <p:nvPr/>
          </p:nvSpPr>
          <p:spPr>
            <a:xfrm>
              <a:off x="6648654" y="726014"/>
              <a:ext cx="156845" cy="179705"/>
            </a:xfrm>
            <a:custGeom>
              <a:avLst/>
              <a:gdLst/>
              <a:ahLst/>
              <a:cxnLst/>
              <a:rect l="l" t="t" r="r" b="b"/>
              <a:pathLst>
                <a:path w="156845" h="179705">
                  <a:moveTo>
                    <a:pt x="0" y="0"/>
                  </a:moveTo>
                  <a:lnTo>
                    <a:pt x="0" y="106591"/>
                  </a:lnTo>
                  <a:lnTo>
                    <a:pt x="6145" y="134921"/>
                  </a:lnTo>
                  <a:lnTo>
                    <a:pt x="22906" y="158056"/>
                  </a:lnTo>
                  <a:lnTo>
                    <a:pt x="47764" y="173654"/>
                  </a:lnTo>
                  <a:lnTo>
                    <a:pt x="78206" y="179374"/>
                  </a:lnTo>
                  <a:lnTo>
                    <a:pt x="108648" y="173654"/>
                  </a:lnTo>
                  <a:lnTo>
                    <a:pt x="133507" y="158056"/>
                  </a:lnTo>
                  <a:lnTo>
                    <a:pt x="150267" y="134921"/>
                  </a:lnTo>
                  <a:lnTo>
                    <a:pt x="156413" y="106591"/>
                  </a:lnTo>
                  <a:lnTo>
                    <a:pt x="150267" y="78257"/>
                  </a:lnTo>
                  <a:lnTo>
                    <a:pt x="133507" y="55113"/>
                  </a:lnTo>
                  <a:lnTo>
                    <a:pt x="108648" y="39505"/>
                  </a:lnTo>
                  <a:lnTo>
                    <a:pt x="78206" y="33782"/>
                  </a:lnTo>
                  <a:lnTo>
                    <a:pt x="77190" y="33782"/>
                  </a:lnTo>
                  <a:lnTo>
                    <a:pt x="55489" y="30778"/>
                  </a:lnTo>
                  <a:lnTo>
                    <a:pt x="35013" y="23977"/>
                  </a:lnTo>
                  <a:lnTo>
                    <a:pt x="16329" y="13633"/>
                  </a:lnTo>
                  <a:lnTo>
                    <a:pt x="0" y="0"/>
                  </a:lnTo>
                  <a:close/>
                </a:path>
              </a:pathLst>
            </a:custGeom>
            <a:solidFill>
              <a:srgbClr val="1D6FB7"/>
            </a:solidFill>
          </p:spPr>
          <p:txBody>
            <a:bodyPr wrap="square" lIns="0" tIns="0" rIns="0" bIns="0" rtlCol="0"/>
            <a:lstStyle/>
            <a:p>
              <a:endParaRPr/>
            </a:p>
          </p:txBody>
        </p:sp>
        <p:sp>
          <p:nvSpPr>
            <p:cNvPr id="14" name="object 14"/>
            <p:cNvSpPr/>
            <p:nvPr/>
          </p:nvSpPr>
          <p:spPr>
            <a:xfrm>
              <a:off x="6512068" y="584654"/>
              <a:ext cx="96520" cy="215265"/>
            </a:xfrm>
            <a:custGeom>
              <a:avLst/>
              <a:gdLst/>
              <a:ahLst/>
              <a:cxnLst/>
              <a:rect l="l" t="t" r="r" b="b"/>
              <a:pathLst>
                <a:path w="96520" h="215265">
                  <a:moveTo>
                    <a:pt x="48171" y="0"/>
                  </a:moveTo>
                  <a:lnTo>
                    <a:pt x="29419" y="3787"/>
                  </a:lnTo>
                  <a:lnTo>
                    <a:pt x="14108" y="14114"/>
                  </a:lnTo>
                  <a:lnTo>
                    <a:pt x="3785" y="29430"/>
                  </a:lnTo>
                  <a:lnTo>
                    <a:pt x="0" y="48183"/>
                  </a:lnTo>
                  <a:lnTo>
                    <a:pt x="0" y="101130"/>
                  </a:lnTo>
                  <a:lnTo>
                    <a:pt x="2400" y="107530"/>
                  </a:lnTo>
                  <a:lnTo>
                    <a:pt x="96354" y="215010"/>
                  </a:lnTo>
                  <a:lnTo>
                    <a:pt x="96354" y="48183"/>
                  </a:lnTo>
                  <a:lnTo>
                    <a:pt x="92567" y="29430"/>
                  </a:lnTo>
                  <a:lnTo>
                    <a:pt x="82240" y="14114"/>
                  </a:lnTo>
                  <a:lnTo>
                    <a:pt x="66924" y="3787"/>
                  </a:lnTo>
                  <a:lnTo>
                    <a:pt x="48171" y="0"/>
                  </a:lnTo>
                  <a:close/>
                </a:path>
              </a:pathLst>
            </a:custGeom>
            <a:solidFill>
              <a:srgbClr val="D50A51"/>
            </a:solidFill>
          </p:spPr>
          <p:txBody>
            <a:bodyPr wrap="square" lIns="0" tIns="0" rIns="0" bIns="0" rtlCol="0"/>
            <a:lstStyle/>
            <a:p>
              <a:endParaRPr/>
            </a:p>
          </p:txBody>
        </p:sp>
        <p:sp>
          <p:nvSpPr>
            <p:cNvPr id="15" name="object 15"/>
            <p:cNvSpPr/>
            <p:nvPr/>
          </p:nvSpPr>
          <p:spPr>
            <a:xfrm>
              <a:off x="6686491" y="584659"/>
              <a:ext cx="113664" cy="126364"/>
            </a:xfrm>
            <a:custGeom>
              <a:avLst/>
              <a:gdLst/>
              <a:ahLst/>
              <a:cxnLst/>
              <a:rect l="l" t="t" r="r" b="b"/>
              <a:pathLst>
                <a:path w="113665" h="126365">
                  <a:moveTo>
                    <a:pt x="56616" y="0"/>
                  </a:moveTo>
                  <a:lnTo>
                    <a:pt x="34579" y="4162"/>
                  </a:lnTo>
                  <a:lnTo>
                    <a:pt x="16583" y="15513"/>
                  </a:lnTo>
                  <a:lnTo>
                    <a:pt x="4449" y="32350"/>
                  </a:lnTo>
                  <a:lnTo>
                    <a:pt x="0" y="52971"/>
                  </a:lnTo>
                  <a:lnTo>
                    <a:pt x="4449" y="73594"/>
                  </a:lnTo>
                  <a:lnTo>
                    <a:pt x="16583" y="90436"/>
                  </a:lnTo>
                  <a:lnTo>
                    <a:pt x="34579" y="101792"/>
                  </a:lnTo>
                  <a:lnTo>
                    <a:pt x="57154" y="106057"/>
                  </a:lnTo>
                  <a:lnTo>
                    <a:pt x="62496" y="106057"/>
                  </a:lnTo>
                  <a:lnTo>
                    <a:pt x="76633" y="107627"/>
                  </a:lnTo>
                  <a:lnTo>
                    <a:pt x="90422" y="111682"/>
                  </a:lnTo>
                  <a:lnTo>
                    <a:pt x="102932" y="117953"/>
                  </a:lnTo>
                  <a:lnTo>
                    <a:pt x="113233" y="126174"/>
                  </a:lnTo>
                  <a:lnTo>
                    <a:pt x="113233" y="52971"/>
                  </a:lnTo>
                  <a:lnTo>
                    <a:pt x="108783" y="32350"/>
                  </a:lnTo>
                  <a:lnTo>
                    <a:pt x="96650" y="15513"/>
                  </a:lnTo>
                  <a:lnTo>
                    <a:pt x="78653" y="4162"/>
                  </a:lnTo>
                  <a:lnTo>
                    <a:pt x="56616" y="0"/>
                  </a:lnTo>
                  <a:close/>
                </a:path>
              </a:pathLst>
            </a:custGeom>
            <a:solidFill>
              <a:srgbClr val="1D6FB7"/>
            </a:solidFill>
          </p:spPr>
          <p:txBody>
            <a:bodyPr wrap="square" lIns="0" tIns="0" rIns="0" bIns="0" rtlCol="0"/>
            <a:lstStyle/>
            <a:p>
              <a:endParaRPr/>
            </a:p>
          </p:txBody>
        </p:sp>
      </p:grpSp>
      <p:pic>
        <p:nvPicPr>
          <p:cNvPr id="16" name="object 16"/>
          <p:cNvPicPr/>
          <p:nvPr/>
        </p:nvPicPr>
        <p:blipFill>
          <a:blip r:embed="rId4" cstate="print"/>
          <a:stretch>
            <a:fillRect/>
          </a:stretch>
        </p:blipFill>
        <p:spPr>
          <a:xfrm>
            <a:off x="6123988" y="969642"/>
            <a:ext cx="1048594" cy="349299"/>
          </a:xfrm>
          <a:prstGeom prst="rect">
            <a:avLst/>
          </a:prstGeom>
        </p:spPr>
      </p:pic>
      <p:grpSp>
        <p:nvGrpSpPr>
          <p:cNvPr id="17" name="object 17"/>
          <p:cNvGrpSpPr/>
          <p:nvPr/>
        </p:nvGrpSpPr>
        <p:grpSpPr>
          <a:xfrm>
            <a:off x="877503" y="9399875"/>
            <a:ext cx="7021195" cy="948055"/>
            <a:chOff x="877503" y="9399875"/>
            <a:chExt cx="7021195" cy="948055"/>
          </a:xfrm>
        </p:grpSpPr>
        <p:sp>
          <p:nvSpPr>
            <p:cNvPr id="18" name="object 18"/>
            <p:cNvSpPr/>
            <p:nvPr/>
          </p:nvSpPr>
          <p:spPr>
            <a:xfrm>
              <a:off x="877503" y="9399875"/>
              <a:ext cx="7021195" cy="948055"/>
            </a:xfrm>
            <a:custGeom>
              <a:avLst/>
              <a:gdLst/>
              <a:ahLst/>
              <a:cxnLst/>
              <a:rect l="l" t="t" r="r" b="b"/>
              <a:pathLst>
                <a:path w="7021195" h="948054">
                  <a:moveTo>
                    <a:pt x="0" y="0"/>
                  </a:moveTo>
                  <a:lnTo>
                    <a:pt x="0" y="58496"/>
                  </a:lnTo>
                  <a:lnTo>
                    <a:pt x="0" y="948029"/>
                  </a:lnTo>
                  <a:lnTo>
                    <a:pt x="7021195" y="948029"/>
                  </a:lnTo>
                  <a:lnTo>
                    <a:pt x="7021195" y="162877"/>
                  </a:lnTo>
                  <a:lnTo>
                    <a:pt x="0" y="0"/>
                  </a:lnTo>
                  <a:close/>
                </a:path>
              </a:pathLst>
            </a:custGeom>
            <a:solidFill>
              <a:srgbClr val="3A5FAC"/>
            </a:solidFill>
          </p:spPr>
          <p:txBody>
            <a:bodyPr wrap="square" lIns="0" tIns="0" rIns="0" bIns="0" rtlCol="0"/>
            <a:lstStyle/>
            <a:p>
              <a:endParaRPr/>
            </a:p>
          </p:txBody>
        </p:sp>
        <p:sp>
          <p:nvSpPr>
            <p:cNvPr id="19" name="object 19"/>
            <p:cNvSpPr/>
            <p:nvPr/>
          </p:nvSpPr>
          <p:spPr>
            <a:xfrm>
              <a:off x="3039935" y="9594317"/>
              <a:ext cx="2472055" cy="664845"/>
            </a:xfrm>
            <a:custGeom>
              <a:avLst/>
              <a:gdLst/>
              <a:ahLst/>
              <a:cxnLst/>
              <a:rect l="l" t="t" r="r" b="b"/>
              <a:pathLst>
                <a:path w="2472054" h="664845">
                  <a:moveTo>
                    <a:pt x="2471445" y="210781"/>
                  </a:moveTo>
                  <a:lnTo>
                    <a:pt x="2465882" y="162445"/>
                  </a:lnTo>
                  <a:lnTo>
                    <a:pt x="2450020" y="118084"/>
                  </a:lnTo>
                  <a:lnTo>
                    <a:pt x="2425141" y="78943"/>
                  </a:lnTo>
                  <a:lnTo>
                    <a:pt x="2392502" y="46304"/>
                  </a:lnTo>
                  <a:lnTo>
                    <a:pt x="2353360" y="21424"/>
                  </a:lnTo>
                  <a:lnTo>
                    <a:pt x="2308987" y="5562"/>
                  </a:lnTo>
                  <a:lnTo>
                    <a:pt x="2260650" y="0"/>
                  </a:lnTo>
                  <a:lnTo>
                    <a:pt x="210781" y="0"/>
                  </a:lnTo>
                  <a:lnTo>
                    <a:pt x="162458" y="5562"/>
                  </a:lnTo>
                  <a:lnTo>
                    <a:pt x="118097" y="21424"/>
                  </a:lnTo>
                  <a:lnTo>
                    <a:pt x="78955" y="46304"/>
                  </a:lnTo>
                  <a:lnTo>
                    <a:pt x="46316" y="78943"/>
                  </a:lnTo>
                  <a:lnTo>
                    <a:pt x="21424" y="118084"/>
                  </a:lnTo>
                  <a:lnTo>
                    <a:pt x="5575" y="162445"/>
                  </a:lnTo>
                  <a:lnTo>
                    <a:pt x="0" y="210781"/>
                  </a:lnTo>
                  <a:lnTo>
                    <a:pt x="5575" y="259118"/>
                  </a:lnTo>
                  <a:lnTo>
                    <a:pt x="21424" y="303479"/>
                  </a:lnTo>
                  <a:lnTo>
                    <a:pt x="46316" y="342620"/>
                  </a:lnTo>
                  <a:lnTo>
                    <a:pt x="78955" y="375272"/>
                  </a:lnTo>
                  <a:lnTo>
                    <a:pt x="118097" y="400151"/>
                  </a:lnTo>
                  <a:lnTo>
                    <a:pt x="162458" y="416013"/>
                  </a:lnTo>
                  <a:lnTo>
                    <a:pt x="210781" y="421576"/>
                  </a:lnTo>
                  <a:lnTo>
                    <a:pt x="783996" y="421576"/>
                  </a:lnTo>
                  <a:lnTo>
                    <a:pt x="780834" y="461200"/>
                  </a:lnTo>
                  <a:lnTo>
                    <a:pt x="788085" y="509308"/>
                  </a:lnTo>
                  <a:lnTo>
                    <a:pt x="805472" y="553097"/>
                  </a:lnTo>
                  <a:lnTo>
                    <a:pt x="831710" y="591350"/>
                  </a:lnTo>
                  <a:lnTo>
                    <a:pt x="865466" y="622833"/>
                  </a:lnTo>
                  <a:lnTo>
                    <a:pt x="905459" y="646328"/>
                  </a:lnTo>
                  <a:lnTo>
                    <a:pt x="950341" y="660628"/>
                  </a:lnTo>
                  <a:lnTo>
                    <a:pt x="998842" y="664502"/>
                  </a:lnTo>
                  <a:lnTo>
                    <a:pt x="1529308" y="645985"/>
                  </a:lnTo>
                  <a:lnTo>
                    <a:pt x="1577403" y="638733"/>
                  </a:lnTo>
                  <a:lnTo>
                    <a:pt x="1621193" y="621334"/>
                  </a:lnTo>
                  <a:lnTo>
                    <a:pt x="1659432" y="595109"/>
                  </a:lnTo>
                  <a:lnTo>
                    <a:pt x="1690916" y="561340"/>
                  </a:lnTo>
                  <a:lnTo>
                    <a:pt x="1714411" y="521360"/>
                  </a:lnTo>
                  <a:lnTo>
                    <a:pt x="1728711" y="476465"/>
                  </a:lnTo>
                  <a:lnTo>
                    <a:pt x="1732597" y="427964"/>
                  </a:lnTo>
                  <a:lnTo>
                    <a:pt x="1731632" y="421576"/>
                  </a:lnTo>
                  <a:lnTo>
                    <a:pt x="2260650" y="421576"/>
                  </a:lnTo>
                  <a:lnTo>
                    <a:pt x="2308987" y="416013"/>
                  </a:lnTo>
                  <a:lnTo>
                    <a:pt x="2353360" y="400151"/>
                  </a:lnTo>
                  <a:lnTo>
                    <a:pt x="2392502" y="375272"/>
                  </a:lnTo>
                  <a:lnTo>
                    <a:pt x="2425141" y="342620"/>
                  </a:lnTo>
                  <a:lnTo>
                    <a:pt x="2450020" y="303479"/>
                  </a:lnTo>
                  <a:lnTo>
                    <a:pt x="2465882" y="259118"/>
                  </a:lnTo>
                  <a:lnTo>
                    <a:pt x="2471445" y="210781"/>
                  </a:lnTo>
                  <a:close/>
                </a:path>
              </a:pathLst>
            </a:custGeom>
            <a:solidFill>
              <a:srgbClr val="FFFFFF"/>
            </a:solidFill>
          </p:spPr>
          <p:txBody>
            <a:bodyPr wrap="square" lIns="0" tIns="0" rIns="0" bIns="0" rtlCol="0"/>
            <a:lstStyle/>
            <a:p>
              <a:endParaRPr/>
            </a:p>
          </p:txBody>
        </p:sp>
      </p:grpSp>
      <p:sp>
        <p:nvSpPr>
          <p:cNvPr id="20" name="object 20"/>
          <p:cNvSpPr txBox="1"/>
          <p:nvPr/>
        </p:nvSpPr>
        <p:spPr>
          <a:xfrm>
            <a:off x="3140521" y="9620070"/>
            <a:ext cx="2472055" cy="309059"/>
          </a:xfrm>
          <a:prstGeom prst="rect">
            <a:avLst/>
          </a:prstGeom>
        </p:spPr>
        <p:txBody>
          <a:bodyPr vert="horz" wrap="square" lIns="0" tIns="16510" rIns="0" bIns="0" rtlCol="0">
            <a:spAutoFit/>
          </a:bodyPr>
          <a:lstStyle/>
          <a:p>
            <a:pPr marL="12700">
              <a:lnSpc>
                <a:spcPct val="100000"/>
              </a:lnSpc>
              <a:spcBef>
                <a:spcPts val="130"/>
              </a:spcBef>
            </a:pPr>
            <a:r>
              <a:rPr sz="950" spc="-20" dirty="0">
                <a:solidFill>
                  <a:srgbClr val="D6195B"/>
                </a:solidFill>
                <a:latin typeface="Arial MT"/>
                <a:cs typeface="Arial MT"/>
              </a:rPr>
              <a:t>Plus</a:t>
            </a:r>
            <a:r>
              <a:rPr sz="950" spc="155" dirty="0">
                <a:solidFill>
                  <a:srgbClr val="D6195B"/>
                </a:solidFill>
                <a:latin typeface="Arial MT"/>
                <a:cs typeface="Arial MT"/>
              </a:rPr>
              <a:t> </a:t>
            </a:r>
            <a:r>
              <a:rPr sz="950" dirty="0">
                <a:solidFill>
                  <a:srgbClr val="D6195B"/>
                </a:solidFill>
                <a:latin typeface="Arial MT"/>
                <a:cs typeface="Arial MT"/>
              </a:rPr>
              <a:t>d’informations</a:t>
            </a:r>
            <a:r>
              <a:rPr sz="950" spc="155" dirty="0">
                <a:solidFill>
                  <a:srgbClr val="D6195B"/>
                </a:solidFill>
                <a:latin typeface="Arial MT"/>
                <a:cs typeface="Arial MT"/>
              </a:rPr>
              <a:t> </a:t>
            </a:r>
            <a:r>
              <a:rPr sz="950" dirty="0">
                <a:solidFill>
                  <a:srgbClr val="D6195B"/>
                </a:solidFill>
                <a:latin typeface="Arial MT"/>
                <a:cs typeface="Arial MT"/>
              </a:rPr>
              <a:t>sur</a:t>
            </a:r>
            <a:r>
              <a:rPr sz="950" spc="160" dirty="0">
                <a:solidFill>
                  <a:srgbClr val="D6195B"/>
                </a:solidFill>
                <a:latin typeface="Arial MT"/>
                <a:cs typeface="Arial MT"/>
              </a:rPr>
              <a:t> </a:t>
            </a:r>
            <a:r>
              <a:rPr lang="fr-FR" sz="950" spc="-10" dirty="0">
                <a:solidFill>
                  <a:srgbClr val="D6195B"/>
                </a:solidFill>
                <a:latin typeface="Arial MT"/>
                <a:cs typeface="Arial MT"/>
                <a:hlinkClick r:id="rId5"/>
              </a:rPr>
              <a:t>https://esante.gouv.fr/domaine-urgences/sas</a:t>
            </a:r>
            <a:r>
              <a:rPr lang="fr-FR" sz="950" spc="-10" dirty="0">
                <a:solidFill>
                  <a:srgbClr val="D6195B"/>
                </a:solidFill>
                <a:latin typeface="Arial MT"/>
                <a:cs typeface="Arial MT"/>
              </a:rPr>
              <a:t> </a:t>
            </a:r>
            <a:endParaRPr sz="950" dirty="0">
              <a:latin typeface="Arial MT"/>
              <a:cs typeface="Arial MT"/>
            </a:endParaRPr>
          </a:p>
        </p:txBody>
      </p:sp>
      <p:grpSp>
        <p:nvGrpSpPr>
          <p:cNvPr id="21" name="object 21"/>
          <p:cNvGrpSpPr/>
          <p:nvPr/>
        </p:nvGrpSpPr>
        <p:grpSpPr>
          <a:xfrm>
            <a:off x="3909988" y="9190490"/>
            <a:ext cx="3938942" cy="1472497"/>
            <a:chOff x="3959810" y="8701417"/>
            <a:chExt cx="3938942" cy="1472497"/>
          </a:xfrm>
        </p:grpSpPr>
        <p:pic>
          <p:nvPicPr>
            <p:cNvPr id="22" name="object 22"/>
            <p:cNvPicPr/>
            <p:nvPr/>
          </p:nvPicPr>
          <p:blipFill>
            <a:blip r:embed="rId6" cstate="print"/>
            <a:stretch>
              <a:fillRect/>
            </a:stretch>
          </p:blipFill>
          <p:spPr>
            <a:xfrm>
              <a:off x="4325784" y="9462086"/>
              <a:ext cx="107200" cy="107200"/>
            </a:xfrm>
            <a:prstGeom prst="rect">
              <a:avLst/>
            </a:prstGeom>
          </p:spPr>
        </p:pic>
        <p:pic>
          <p:nvPicPr>
            <p:cNvPr id="23" name="object 23"/>
            <p:cNvPicPr/>
            <p:nvPr/>
          </p:nvPicPr>
          <p:blipFill>
            <a:blip r:embed="rId7" cstate="print"/>
            <a:stretch>
              <a:fillRect/>
            </a:stretch>
          </p:blipFill>
          <p:spPr>
            <a:xfrm>
              <a:off x="4473710" y="10010117"/>
              <a:ext cx="159804" cy="159804"/>
            </a:xfrm>
            <a:prstGeom prst="rect">
              <a:avLst/>
            </a:prstGeom>
          </p:spPr>
        </p:pic>
        <p:pic>
          <p:nvPicPr>
            <p:cNvPr id="24" name="object 24"/>
            <p:cNvPicPr/>
            <p:nvPr/>
          </p:nvPicPr>
          <p:blipFill>
            <a:blip r:embed="rId8" cstate="print"/>
            <a:stretch>
              <a:fillRect/>
            </a:stretch>
          </p:blipFill>
          <p:spPr>
            <a:xfrm>
              <a:off x="3959810" y="10014106"/>
              <a:ext cx="159780" cy="159804"/>
            </a:xfrm>
            <a:prstGeom prst="rect">
              <a:avLst/>
            </a:prstGeom>
          </p:spPr>
        </p:pic>
        <p:sp>
          <p:nvSpPr>
            <p:cNvPr id="25" name="object 25"/>
            <p:cNvSpPr/>
            <p:nvPr/>
          </p:nvSpPr>
          <p:spPr>
            <a:xfrm>
              <a:off x="6931647" y="8701417"/>
              <a:ext cx="967105" cy="1321435"/>
            </a:xfrm>
            <a:custGeom>
              <a:avLst/>
              <a:gdLst/>
              <a:ahLst/>
              <a:cxnLst/>
              <a:rect l="l" t="t" r="r" b="b"/>
              <a:pathLst>
                <a:path w="967104" h="1321434">
                  <a:moveTo>
                    <a:pt x="967041" y="893521"/>
                  </a:moveTo>
                  <a:lnTo>
                    <a:pt x="644271" y="1079868"/>
                  </a:lnTo>
                  <a:lnTo>
                    <a:pt x="167233" y="804456"/>
                  </a:lnTo>
                  <a:lnTo>
                    <a:pt x="125069" y="790270"/>
                  </a:lnTo>
                  <a:lnTo>
                    <a:pt x="82219" y="793254"/>
                  </a:lnTo>
                  <a:lnTo>
                    <a:pt x="43611" y="812088"/>
                  </a:lnTo>
                  <a:lnTo>
                    <a:pt x="14173" y="845464"/>
                  </a:lnTo>
                  <a:lnTo>
                    <a:pt x="0" y="887628"/>
                  </a:lnTo>
                  <a:lnTo>
                    <a:pt x="2984" y="930478"/>
                  </a:lnTo>
                  <a:lnTo>
                    <a:pt x="21818" y="969073"/>
                  </a:lnTo>
                  <a:lnTo>
                    <a:pt x="55181" y="998512"/>
                  </a:lnTo>
                  <a:lnTo>
                    <a:pt x="588251" y="1306283"/>
                  </a:lnTo>
                  <a:lnTo>
                    <a:pt x="629805" y="1320355"/>
                  </a:lnTo>
                  <a:lnTo>
                    <a:pt x="644271" y="1321295"/>
                  </a:lnTo>
                  <a:lnTo>
                    <a:pt x="658749" y="1320355"/>
                  </a:lnTo>
                  <a:lnTo>
                    <a:pt x="673036" y="1317536"/>
                  </a:lnTo>
                  <a:lnTo>
                    <a:pt x="686955" y="1312849"/>
                  </a:lnTo>
                  <a:lnTo>
                    <a:pt x="700290" y="1306283"/>
                  </a:lnTo>
                  <a:lnTo>
                    <a:pt x="967041" y="1152271"/>
                  </a:lnTo>
                  <a:lnTo>
                    <a:pt x="967041" y="893521"/>
                  </a:lnTo>
                  <a:close/>
                </a:path>
                <a:path w="967104" h="1321434">
                  <a:moveTo>
                    <a:pt x="967041" y="505574"/>
                  </a:moveTo>
                  <a:lnTo>
                    <a:pt x="644271" y="691921"/>
                  </a:lnTo>
                  <a:lnTo>
                    <a:pt x="167233" y="416509"/>
                  </a:lnTo>
                  <a:lnTo>
                    <a:pt x="125069" y="402323"/>
                  </a:lnTo>
                  <a:lnTo>
                    <a:pt x="82219" y="405307"/>
                  </a:lnTo>
                  <a:lnTo>
                    <a:pt x="43611" y="424141"/>
                  </a:lnTo>
                  <a:lnTo>
                    <a:pt x="14173" y="457517"/>
                  </a:lnTo>
                  <a:lnTo>
                    <a:pt x="0" y="499681"/>
                  </a:lnTo>
                  <a:lnTo>
                    <a:pt x="2984" y="542531"/>
                  </a:lnTo>
                  <a:lnTo>
                    <a:pt x="21818" y="581139"/>
                  </a:lnTo>
                  <a:lnTo>
                    <a:pt x="55181" y="610577"/>
                  </a:lnTo>
                  <a:lnTo>
                    <a:pt x="588251" y="918337"/>
                  </a:lnTo>
                  <a:lnTo>
                    <a:pt x="629805" y="932408"/>
                  </a:lnTo>
                  <a:lnTo>
                    <a:pt x="644271" y="933348"/>
                  </a:lnTo>
                  <a:lnTo>
                    <a:pt x="658749" y="932408"/>
                  </a:lnTo>
                  <a:lnTo>
                    <a:pt x="673036" y="929589"/>
                  </a:lnTo>
                  <a:lnTo>
                    <a:pt x="686955" y="924902"/>
                  </a:lnTo>
                  <a:lnTo>
                    <a:pt x="700290" y="918337"/>
                  </a:lnTo>
                  <a:lnTo>
                    <a:pt x="967041" y="764324"/>
                  </a:lnTo>
                  <a:lnTo>
                    <a:pt x="967041" y="505574"/>
                  </a:lnTo>
                  <a:close/>
                </a:path>
                <a:path w="967104" h="1321434">
                  <a:moveTo>
                    <a:pt x="967041" y="103251"/>
                  </a:moveTo>
                  <a:lnTo>
                    <a:pt x="644271" y="289598"/>
                  </a:lnTo>
                  <a:lnTo>
                    <a:pt x="167233" y="14185"/>
                  </a:lnTo>
                  <a:lnTo>
                    <a:pt x="125069" y="0"/>
                  </a:lnTo>
                  <a:lnTo>
                    <a:pt x="82219" y="2984"/>
                  </a:lnTo>
                  <a:lnTo>
                    <a:pt x="43611" y="21818"/>
                  </a:lnTo>
                  <a:lnTo>
                    <a:pt x="14173" y="55194"/>
                  </a:lnTo>
                  <a:lnTo>
                    <a:pt x="0" y="97370"/>
                  </a:lnTo>
                  <a:lnTo>
                    <a:pt x="2984" y="140208"/>
                  </a:lnTo>
                  <a:lnTo>
                    <a:pt x="21818" y="178816"/>
                  </a:lnTo>
                  <a:lnTo>
                    <a:pt x="55181" y="208241"/>
                  </a:lnTo>
                  <a:lnTo>
                    <a:pt x="588251" y="516013"/>
                  </a:lnTo>
                  <a:lnTo>
                    <a:pt x="629805" y="530085"/>
                  </a:lnTo>
                  <a:lnTo>
                    <a:pt x="644271" y="531025"/>
                  </a:lnTo>
                  <a:lnTo>
                    <a:pt x="658749" y="530085"/>
                  </a:lnTo>
                  <a:lnTo>
                    <a:pt x="673036" y="527265"/>
                  </a:lnTo>
                  <a:lnTo>
                    <a:pt x="686955" y="522579"/>
                  </a:lnTo>
                  <a:lnTo>
                    <a:pt x="700290" y="516013"/>
                  </a:lnTo>
                  <a:lnTo>
                    <a:pt x="967041" y="362000"/>
                  </a:lnTo>
                  <a:lnTo>
                    <a:pt x="967041" y="103251"/>
                  </a:lnTo>
                  <a:close/>
                </a:path>
              </a:pathLst>
            </a:custGeom>
            <a:solidFill>
              <a:srgbClr val="DA1C5C"/>
            </a:solidFill>
          </p:spPr>
          <p:txBody>
            <a:bodyPr wrap="square" lIns="0" tIns="0" rIns="0" bIns="0" rtlCol="0"/>
            <a:lstStyle/>
            <a:p>
              <a:endParaRPr/>
            </a:p>
          </p:txBody>
        </p:sp>
        <p:pic>
          <p:nvPicPr>
            <p:cNvPr id="26" name="object 26"/>
            <p:cNvPicPr/>
            <p:nvPr/>
          </p:nvPicPr>
          <p:blipFill>
            <a:blip r:embed="rId9" cstate="print"/>
            <a:stretch>
              <a:fillRect/>
            </a:stretch>
          </p:blipFill>
          <p:spPr>
            <a:xfrm>
              <a:off x="4216745" y="10014123"/>
              <a:ext cx="159804" cy="159791"/>
            </a:xfrm>
            <a:prstGeom prst="rect">
              <a:avLst/>
            </a:prstGeom>
          </p:spPr>
        </p:pic>
      </p:grpSp>
      <p:sp>
        <p:nvSpPr>
          <p:cNvPr id="35" name="object 35"/>
          <p:cNvSpPr txBox="1"/>
          <p:nvPr/>
        </p:nvSpPr>
        <p:spPr>
          <a:xfrm>
            <a:off x="6593110" y="10421311"/>
            <a:ext cx="814069" cy="105157"/>
          </a:xfrm>
          <a:prstGeom prst="rect">
            <a:avLst/>
          </a:prstGeom>
        </p:spPr>
        <p:txBody>
          <a:bodyPr vert="horz" wrap="square" lIns="0" tIns="12700" rIns="0" bIns="0" rtlCol="0">
            <a:spAutoFit/>
          </a:bodyPr>
          <a:lstStyle/>
          <a:p>
            <a:pPr marL="12700">
              <a:lnSpc>
                <a:spcPct val="100000"/>
              </a:lnSpc>
              <a:spcBef>
                <a:spcPts val="100"/>
              </a:spcBef>
            </a:pPr>
            <a:r>
              <a:rPr sz="600" dirty="0">
                <a:solidFill>
                  <a:srgbClr val="3A5FAC"/>
                </a:solidFill>
                <a:latin typeface="Arial MT"/>
                <a:cs typeface="Arial MT"/>
              </a:rPr>
              <a:t>Digit’Offset</a:t>
            </a:r>
            <a:r>
              <a:rPr sz="600" spc="20" dirty="0">
                <a:solidFill>
                  <a:srgbClr val="3A5FAC"/>
                </a:solidFill>
                <a:latin typeface="Arial MT"/>
                <a:cs typeface="Arial MT"/>
              </a:rPr>
              <a:t> </a:t>
            </a:r>
            <a:r>
              <a:rPr sz="600" spc="-70" dirty="0">
                <a:solidFill>
                  <a:srgbClr val="3A5FAC"/>
                </a:solidFill>
                <a:latin typeface="Arial MT"/>
                <a:cs typeface="Arial MT"/>
              </a:rPr>
              <a:t>-</a:t>
            </a:r>
            <a:r>
              <a:rPr sz="600" spc="25" dirty="0">
                <a:solidFill>
                  <a:srgbClr val="3A5FAC"/>
                </a:solidFill>
                <a:latin typeface="Arial MT"/>
                <a:cs typeface="Arial MT"/>
              </a:rPr>
              <a:t> </a:t>
            </a:r>
            <a:r>
              <a:rPr sz="600" spc="-20" dirty="0">
                <a:solidFill>
                  <a:srgbClr val="3A5FAC"/>
                </a:solidFill>
                <a:latin typeface="Arial MT"/>
                <a:cs typeface="Arial MT"/>
              </a:rPr>
              <a:t>Juin</a:t>
            </a:r>
            <a:r>
              <a:rPr sz="600" spc="25" dirty="0">
                <a:solidFill>
                  <a:srgbClr val="3A5FAC"/>
                </a:solidFill>
                <a:latin typeface="Arial MT"/>
                <a:cs typeface="Arial MT"/>
              </a:rPr>
              <a:t> </a:t>
            </a:r>
            <a:r>
              <a:rPr sz="600" spc="-20" dirty="0">
                <a:solidFill>
                  <a:srgbClr val="3A5FAC"/>
                </a:solidFill>
                <a:latin typeface="Arial MT"/>
                <a:cs typeface="Arial MT"/>
              </a:rPr>
              <a:t>202</a:t>
            </a:r>
            <a:r>
              <a:rPr lang="fr-FR" sz="600" spc="-20" dirty="0">
                <a:solidFill>
                  <a:srgbClr val="3A5FAC"/>
                </a:solidFill>
                <a:latin typeface="Arial MT"/>
                <a:cs typeface="Arial MT"/>
              </a:rPr>
              <a:t>6</a:t>
            </a:r>
            <a:endParaRPr sz="600" dirty="0">
              <a:latin typeface="Arial MT"/>
              <a:cs typeface="Arial MT"/>
            </a:endParaRPr>
          </a:p>
        </p:txBody>
      </p:sp>
      <p:sp>
        <p:nvSpPr>
          <p:cNvPr id="36" name="object 36"/>
          <p:cNvSpPr/>
          <p:nvPr/>
        </p:nvSpPr>
        <p:spPr>
          <a:xfrm>
            <a:off x="0" y="266702"/>
            <a:ext cx="190500" cy="0"/>
          </a:xfrm>
          <a:custGeom>
            <a:avLst/>
            <a:gdLst/>
            <a:ahLst/>
            <a:cxnLst/>
            <a:rect l="l" t="t" r="r" b="b"/>
            <a:pathLst>
              <a:path w="190500">
                <a:moveTo>
                  <a:pt x="190500" y="0"/>
                </a:moveTo>
                <a:lnTo>
                  <a:pt x="0" y="0"/>
                </a:lnTo>
              </a:path>
            </a:pathLst>
          </a:custGeom>
          <a:ln w="3175">
            <a:solidFill>
              <a:srgbClr val="000000"/>
            </a:solidFill>
          </a:ln>
        </p:spPr>
        <p:txBody>
          <a:bodyPr wrap="square" lIns="0" tIns="0" rIns="0" bIns="0" rtlCol="0"/>
          <a:lstStyle/>
          <a:p>
            <a:endParaRPr/>
          </a:p>
        </p:txBody>
      </p:sp>
      <p:sp>
        <p:nvSpPr>
          <p:cNvPr id="37" name="object 37"/>
          <p:cNvSpPr/>
          <p:nvPr/>
        </p:nvSpPr>
        <p:spPr>
          <a:xfrm>
            <a:off x="7902905" y="266702"/>
            <a:ext cx="190500" cy="0"/>
          </a:xfrm>
          <a:custGeom>
            <a:avLst/>
            <a:gdLst/>
            <a:ahLst/>
            <a:cxnLst/>
            <a:rect l="l" t="t" r="r" b="b"/>
            <a:pathLst>
              <a:path w="190500">
                <a:moveTo>
                  <a:pt x="0" y="0"/>
                </a:moveTo>
                <a:lnTo>
                  <a:pt x="190500" y="0"/>
                </a:lnTo>
              </a:path>
            </a:pathLst>
          </a:custGeom>
          <a:ln w="3175">
            <a:solidFill>
              <a:srgbClr val="000000"/>
            </a:solidFill>
          </a:ln>
        </p:spPr>
        <p:txBody>
          <a:bodyPr wrap="square" lIns="0" tIns="0" rIns="0" bIns="0" rtlCol="0"/>
          <a:lstStyle/>
          <a:p>
            <a:endParaRPr/>
          </a:p>
        </p:txBody>
      </p:sp>
      <p:sp>
        <p:nvSpPr>
          <p:cNvPr id="38" name="object 38"/>
          <p:cNvSpPr/>
          <p:nvPr/>
        </p:nvSpPr>
        <p:spPr>
          <a:xfrm>
            <a:off x="0" y="10958705"/>
            <a:ext cx="190500" cy="0"/>
          </a:xfrm>
          <a:custGeom>
            <a:avLst/>
            <a:gdLst/>
            <a:ahLst/>
            <a:cxnLst/>
            <a:rect l="l" t="t" r="r" b="b"/>
            <a:pathLst>
              <a:path w="190500">
                <a:moveTo>
                  <a:pt x="190500" y="0"/>
                </a:moveTo>
                <a:lnTo>
                  <a:pt x="0" y="0"/>
                </a:lnTo>
              </a:path>
            </a:pathLst>
          </a:custGeom>
          <a:ln w="3175">
            <a:solidFill>
              <a:srgbClr val="000000"/>
            </a:solidFill>
          </a:ln>
        </p:spPr>
        <p:txBody>
          <a:bodyPr wrap="square" lIns="0" tIns="0" rIns="0" bIns="0" rtlCol="0"/>
          <a:lstStyle/>
          <a:p>
            <a:endParaRPr/>
          </a:p>
        </p:txBody>
      </p:sp>
      <p:sp>
        <p:nvSpPr>
          <p:cNvPr id="39" name="object 39"/>
          <p:cNvSpPr/>
          <p:nvPr/>
        </p:nvSpPr>
        <p:spPr>
          <a:xfrm>
            <a:off x="7902905" y="10958705"/>
            <a:ext cx="190500" cy="0"/>
          </a:xfrm>
          <a:custGeom>
            <a:avLst/>
            <a:gdLst/>
            <a:ahLst/>
            <a:cxnLst/>
            <a:rect l="l" t="t" r="r" b="b"/>
            <a:pathLst>
              <a:path w="190500">
                <a:moveTo>
                  <a:pt x="0" y="0"/>
                </a:moveTo>
                <a:lnTo>
                  <a:pt x="190500" y="0"/>
                </a:lnTo>
              </a:path>
            </a:pathLst>
          </a:custGeom>
          <a:ln w="3175">
            <a:solidFill>
              <a:srgbClr val="000000"/>
            </a:solidFill>
          </a:ln>
        </p:spPr>
        <p:txBody>
          <a:bodyPr wrap="square" lIns="0" tIns="0" rIns="0" bIns="0" rtlCol="0"/>
          <a:lstStyle/>
          <a:p>
            <a:endParaRPr/>
          </a:p>
        </p:txBody>
      </p:sp>
      <p:sp>
        <p:nvSpPr>
          <p:cNvPr id="40" name="object 40"/>
          <p:cNvSpPr/>
          <p:nvPr/>
        </p:nvSpPr>
        <p:spPr>
          <a:xfrm>
            <a:off x="266700" y="2"/>
            <a:ext cx="0" cy="190500"/>
          </a:xfrm>
          <a:custGeom>
            <a:avLst/>
            <a:gdLst/>
            <a:ahLst/>
            <a:cxnLst/>
            <a:rect l="l" t="t" r="r" b="b"/>
            <a:pathLst>
              <a:path h="190500">
                <a:moveTo>
                  <a:pt x="0" y="190500"/>
                </a:moveTo>
                <a:lnTo>
                  <a:pt x="0" y="0"/>
                </a:lnTo>
              </a:path>
            </a:pathLst>
          </a:custGeom>
          <a:ln w="3175">
            <a:solidFill>
              <a:srgbClr val="000000"/>
            </a:solidFill>
          </a:ln>
        </p:spPr>
        <p:txBody>
          <a:bodyPr wrap="square" lIns="0" tIns="0" rIns="0" bIns="0" rtlCol="0"/>
          <a:lstStyle/>
          <a:p>
            <a:endParaRPr/>
          </a:p>
        </p:txBody>
      </p:sp>
      <p:sp>
        <p:nvSpPr>
          <p:cNvPr id="41" name="object 41"/>
          <p:cNvSpPr/>
          <p:nvPr/>
        </p:nvSpPr>
        <p:spPr>
          <a:xfrm>
            <a:off x="266700" y="11034905"/>
            <a:ext cx="0" cy="190500"/>
          </a:xfrm>
          <a:custGeom>
            <a:avLst/>
            <a:gdLst/>
            <a:ahLst/>
            <a:cxnLst/>
            <a:rect l="l" t="t" r="r" b="b"/>
            <a:pathLst>
              <a:path h="190500">
                <a:moveTo>
                  <a:pt x="0" y="0"/>
                </a:moveTo>
                <a:lnTo>
                  <a:pt x="0" y="190500"/>
                </a:lnTo>
              </a:path>
            </a:pathLst>
          </a:custGeom>
          <a:ln w="3175">
            <a:solidFill>
              <a:srgbClr val="000000"/>
            </a:solidFill>
          </a:ln>
        </p:spPr>
        <p:txBody>
          <a:bodyPr wrap="square" lIns="0" tIns="0" rIns="0" bIns="0" rtlCol="0"/>
          <a:lstStyle/>
          <a:p>
            <a:endParaRPr/>
          </a:p>
        </p:txBody>
      </p:sp>
      <p:sp>
        <p:nvSpPr>
          <p:cNvPr id="42" name="object 42"/>
          <p:cNvSpPr/>
          <p:nvPr/>
        </p:nvSpPr>
        <p:spPr>
          <a:xfrm>
            <a:off x="7826705" y="2"/>
            <a:ext cx="0" cy="190500"/>
          </a:xfrm>
          <a:custGeom>
            <a:avLst/>
            <a:gdLst/>
            <a:ahLst/>
            <a:cxnLst/>
            <a:rect l="l" t="t" r="r" b="b"/>
            <a:pathLst>
              <a:path h="190500">
                <a:moveTo>
                  <a:pt x="0" y="190500"/>
                </a:moveTo>
                <a:lnTo>
                  <a:pt x="0" y="0"/>
                </a:lnTo>
              </a:path>
            </a:pathLst>
          </a:custGeom>
          <a:ln w="3175">
            <a:solidFill>
              <a:srgbClr val="000000"/>
            </a:solidFill>
          </a:ln>
        </p:spPr>
        <p:txBody>
          <a:bodyPr wrap="square" lIns="0" tIns="0" rIns="0" bIns="0" rtlCol="0"/>
          <a:lstStyle/>
          <a:p>
            <a:endParaRPr/>
          </a:p>
        </p:txBody>
      </p:sp>
      <p:sp>
        <p:nvSpPr>
          <p:cNvPr id="43" name="object 43"/>
          <p:cNvSpPr/>
          <p:nvPr/>
        </p:nvSpPr>
        <p:spPr>
          <a:xfrm>
            <a:off x="7826705" y="11034905"/>
            <a:ext cx="0" cy="190500"/>
          </a:xfrm>
          <a:custGeom>
            <a:avLst/>
            <a:gdLst/>
            <a:ahLst/>
            <a:cxnLst/>
            <a:rect l="l" t="t" r="r" b="b"/>
            <a:pathLst>
              <a:path h="190500">
                <a:moveTo>
                  <a:pt x="0" y="0"/>
                </a:moveTo>
                <a:lnTo>
                  <a:pt x="0" y="190500"/>
                </a:lnTo>
              </a:path>
            </a:pathLst>
          </a:custGeom>
          <a:ln w="3175">
            <a:solidFill>
              <a:srgbClr val="000000"/>
            </a:solidFill>
          </a:ln>
        </p:spPr>
        <p:txBody>
          <a:bodyPr wrap="square" lIns="0" tIns="0" rIns="0" bIns="0" rtlCol="0"/>
          <a:lstStyle/>
          <a:p>
            <a:endParaRPr/>
          </a:p>
        </p:txBody>
      </p:sp>
      <p:sp>
        <p:nvSpPr>
          <p:cNvPr id="48" name="object 11">
            <a:extLst>
              <a:ext uri="{FF2B5EF4-FFF2-40B4-BE49-F238E27FC236}">
                <a16:creationId xmlns:a16="http://schemas.microsoft.com/office/drawing/2014/main" id="{9BE760B0-AD73-795E-F0B8-18FBB03BDF74}"/>
              </a:ext>
            </a:extLst>
          </p:cNvPr>
          <p:cNvSpPr txBox="1"/>
          <p:nvPr/>
        </p:nvSpPr>
        <p:spPr>
          <a:xfrm>
            <a:off x="1149350" y="2152267"/>
            <a:ext cx="2895600" cy="6476132"/>
          </a:xfrm>
          <a:prstGeom prst="rect">
            <a:avLst/>
          </a:prstGeom>
        </p:spPr>
        <p:txBody>
          <a:bodyPr vert="horz" wrap="square" lIns="0" tIns="12700" rIns="0" bIns="0" rtlCol="0">
            <a:spAutoFit/>
          </a:bodyPr>
          <a:lstStyle/>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Concrètement, lorsqu’une prise en charge urgente n’est pas requise pour le patient appelant le SAS, il est orienté par la régulation médicale vers la filière de médecine générale. L’orientation est portée à la fois par des médecins régulateurs et des OSNP. Les OSNP (Opérateurs de Soin Non Programmés) ont notamment pour rôle de trouver des rendez-vous de médecine de ville dans les 48h pour les patients dont le besoin de soins non programmés a été confirmé par le médecin régulateur.</a:t>
            </a:r>
          </a:p>
          <a:p>
            <a:pPr marL="182563" marR="5080" lvl="2" indent="-171450" algn="just">
              <a:spcBef>
                <a:spcPts val="100"/>
              </a:spcBef>
              <a:buFont typeface="Police système Courant"/>
              <a:buChar char="◆"/>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A cette fin, les acteurs de la chaîne de régulation médicale peuvent s’appuyer sur la plateforme numérique SAS.</a:t>
            </a:r>
          </a:p>
          <a:p>
            <a:pPr marL="134938" marR="5080" indent="-123825" algn="just">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34938" marR="5080" indent="-123825" algn="just">
              <a:spcBef>
                <a:spcPts val="100"/>
              </a:spcBef>
              <a:tabLst>
                <a:tab pos="155575" algn="l"/>
              </a:tabLst>
            </a:pPr>
            <a:r>
              <a:rPr lang="fr-FR" sz="800" b="1" spc="-25" dirty="0">
                <a:solidFill>
                  <a:srgbClr val="DA1C5C"/>
                </a:solidFill>
                <a:latin typeface="Futura Medium" panose="020B0602020204020303" pitchFamily="34" charset="-79"/>
                <a:cs typeface="Futura Medium" panose="020B0602020204020303" pitchFamily="34" charset="-79"/>
              </a:rPr>
              <a:t>CE QUE LA PLATEFORME PERMET :</a:t>
            </a:r>
          </a:p>
          <a:p>
            <a:pPr marL="134938" marR="5080" indent="-123825" algn="just">
              <a:spcBef>
                <a:spcPts val="100"/>
              </a:spcBef>
              <a:tabLst>
                <a:tab pos="155575" algn="l"/>
              </a:tabLst>
            </a:pPr>
            <a:endParaRPr lang="fr-FR" sz="800" b="1" spc="-25" dirty="0">
              <a:solidFill>
                <a:srgbClr val="DA1C5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Utiliser un moteur de recherche (par spécialité médicale, zone géographique etc…)</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Avoir en visibilité les créneaux disponibles des professionnels de santé interfacés avec leur logiciel éditeur ou non</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Prendre un rendez-vous pour le compte d’un patient sur la solution de prise de rendez-vous d’un éditeur</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Accéder à un tableau de bord référençant l’ensemble des orientations effectuées</a:t>
            </a:r>
          </a:p>
          <a:p>
            <a:pPr marL="134938" marR="5080" indent="-123825" algn="just">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34938" marR="5080" indent="-123825" algn="just">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Pour les professionnels de santé non interfacés avec une solution de prise de rendez-vous : mettre en visibilité des créneaux ou plages disponibles et les actualiser (suppression, déclaration d’une indisponibilité)</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Pour les professionnels de santé interfacés : accepter (ou non) la remontée automatique des créneaux disponibles dans la plateforme</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Indiquer si une consultation a été effectuée</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Accéder à un tableau de bord référençant l’ensemble des orientations réalisées à travers la plateforme</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Renseigner des informations complémentaires (numéro de téléphone pour être joignable directement pour prendre un patient en sus des créneaux affichés, etc…)</a:t>
            </a:r>
          </a:p>
          <a:p>
            <a:pPr marL="134938" marR="5080" indent="-123825" algn="just">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34938" marR="5080" indent="-123825" algn="just">
              <a:spcBef>
                <a:spcPts val="100"/>
              </a:spcBef>
              <a:tabLst>
                <a:tab pos="155575" algn="l"/>
              </a:tabLst>
            </a:pPr>
            <a:r>
              <a:rPr lang="fr-FR" sz="800" b="1" spc="-25" dirty="0">
                <a:solidFill>
                  <a:srgbClr val="DA1C5C"/>
                </a:solidFill>
                <a:latin typeface="Futura Medium" panose="020B0602020204020303" pitchFamily="34" charset="-79"/>
                <a:cs typeface="Futura Medium" panose="020B0602020204020303" pitchFamily="34" charset="-79"/>
              </a:rPr>
              <a:t>CE QUE LA PLATEFORME N’EST PAS :</a:t>
            </a:r>
            <a:endParaRPr lang="fr-FR" sz="800" dirty="0">
              <a:solidFill>
                <a:srgbClr val="3A5FAC"/>
              </a:solidFill>
              <a:latin typeface="Futura Medium" panose="020B0602020204020303" pitchFamily="34" charset="-79"/>
              <a:cs typeface="Futura Medium" panose="020B0602020204020303" pitchFamily="34" charset="-79"/>
            </a:endParaRPr>
          </a:p>
          <a:p>
            <a:pPr marL="134938" marR="5080" indent="-123825" algn="just">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Une plateforme de prise de rendez-vous grand public ;</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Une plateforme sur laquelle transite des données personnelles et médicales ;</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Une solution pour la réalisation de téléconsultation ;</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Une solution de paiement lié à un acte médical ;</a:t>
            </a: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Une solution comprenant un système de messagerie sécurisée de santé.</a:t>
            </a:r>
          </a:p>
        </p:txBody>
      </p:sp>
      <p:pic>
        <p:nvPicPr>
          <p:cNvPr id="52" name="Graphique 51">
            <a:extLst>
              <a:ext uri="{FF2B5EF4-FFF2-40B4-BE49-F238E27FC236}">
                <a16:creationId xmlns:a16="http://schemas.microsoft.com/office/drawing/2014/main" id="{BE947FF0-AE02-E726-C5B0-3C45432FA642}"/>
              </a:ext>
            </a:extLst>
          </p:cNvPr>
          <p:cNvPicPr>
            <a:picLocks noChangeAspect="1"/>
          </p:cNvPicPr>
          <p:nvPr/>
        </p:nvPicPr>
        <p:blipFill>
          <a:blip>
            <a:extLst>
              <a:ext uri="{96DAC541-7B7A-43D3-8B79-37D633B846F1}">
                <asvg:svgBlip xmlns:asvg="http://schemas.microsoft.com/office/drawing/2016/SVG/main" r:embed="rId10"/>
              </a:ext>
            </a:extLst>
          </a:blip>
          <a:srcRect b="26833"/>
          <a:stretch>
            <a:fillRect/>
          </a:stretch>
        </p:blipFill>
        <p:spPr>
          <a:xfrm>
            <a:off x="190500" y="3979795"/>
            <a:ext cx="1028700" cy="947805"/>
          </a:xfrm>
          <a:prstGeom prst="rect">
            <a:avLst/>
          </a:prstGeom>
        </p:spPr>
      </p:pic>
      <p:sp>
        <p:nvSpPr>
          <p:cNvPr id="54" name="ZoneTexte 53">
            <a:extLst>
              <a:ext uri="{FF2B5EF4-FFF2-40B4-BE49-F238E27FC236}">
                <a16:creationId xmlns:a16="http://schemas.microsoft.com/office/drawing/2014/main" id="{3BA1C5B6-1958-3918-B016-AEC98F0F143E}"/>
              </a:ext>
            </a:extLst>
          </p:cNvPr>
          <p:cNvSpPr txBox="1"/>
          <p:nvPr/>
        </p:nvSpPr>
        <p:spPr>
          <a:xfrm>
            <a:off x="311149" y="4879201"/>
            <a:ext cx="838201" cy="276999"/>
          </a:xfrm>
          <a:prstGeom prst="rect">
            <a:avLst/>
          </a:prstGeom>
          <a:noFill/>
        </p:spPr>
        <p:txBody>
          <a:bodyPr wrap="square">
            <a:spAutoFit/>
          </a:bodyPr>
          <a:lstStyle/>
          <a:p>
            <a:pPr marL="4763" marR="5080" indent="6350" algn="ctr">
              <a:spcBef>
                <a:spcPts val="100"/>
              </a:spcBef>
              <a:tabLst>
                <a:tab pos="155575" algn="l"/>
              </a:tabLst>
            </a:pPr>
            <a:r>
              <a:rPr lang="fr-FR" sz="600" b="1" spc="-25" dirty="0">
                <a:solidFill>
                  <a:srgbClr val="395FAD"/>
                </a:solidFill>
                <a:latin typeface="Futura Medium" panose="020B0602020204020303" pitchFamily="34" charset="-79"/>
                <a:cs typeface="Futura Medium" panose="020B0602020204020303" pitchFamily="34" charset="-79"/>
              </a:rPr>
              <a:t>RÉGULATEUR / OSNP</a:t>
            </a:r>
          </a:p>
        </p:txBody>
      </p:sp>
      <p:pic>
        <p:nvPicPr>
          <p:cNvPr id="56" name="Graphique 55">
            <a:extLst>
              <a:ext uri="{FF2B5EF4-FFF2-40B4-BE49-F238E27FC236}">
                <a16:creationId xmlns:a16="http://schemas.microsoft.com/office/drawing/2014/main" id="{4FFADB07-3E52-7535-5697-A821715777F0}"/>
              </a:ext>
            </a:extLst>
          </p:cNvPr>
          <p:cNvPicPr>
            <a:picLocks noChangeAspect="1"/>
          </p:cNvPicPr>
          <p:nvPr/>
        </p:nvPicPr>
        <p:blipFill>
          <a:blip>
            <a:extLst>
              <a:ext uri="{96DAC541-7B7A-43D3-8B79-37D633B846F1}">
                <asvg:svgBlip xmlns:asvg="http://schemas.microsoft.com/office/drawing/2016/SVG/main" r:embed="rId11"/>
              </a:ext>
            </a:extLst>
          </a:blip>
          <a:srcRect b="17716"/>
          <a:stretch>
            <a:fillRect/>
          </a:stretch>
        </p:blipFill>
        <p:spPr>
          <a:xfrm>
            <a:off x="209549" y="5613400"/>
            <a:ext cx="1041400" cy="1055458"/>
          </a:xfrm>
          <a:prstGeom prst="rect">
            <a:avLst/>
          </a:prstGeom>
        </p:spPr>
      </p:pic>
      <p:sp>
        <p:nvSpPr>
          <p:cNvPr id="57" name="ZoneTexte 56">
            <a:extLst>
              <a:ext uri="{FF2B5EF4-FFF2-40B4-BE49-F238E27FC236}">
                <a16:creationId xmlns:a16="http://schemas.microsoft.com/office/drawing/2014/main" id="{8E2AE739-5D41-EE0E-A986-3C5B65BA1C8C}"/>
              </a:ext>
            </a:extLst>
          </p:cNvPr>
          <p:cNvSpPr txBox="1"/>
          <p:nvPr/>
        </p:nvSpPr>
        <p:spPr>
          <a:xfrm>
            <a:off x="264581" y="6581080"/>
            <a:ext cx="838201" cy="276999"/>
          </a:xfrm>
          <a:prstGeom prst="rect">
            <a:avLst/>
          </a:prstGeom>
          <a:noFill/>
        </p:spPr>
        <p:txBody>
          <a:bodyPr wrap="square">
            <a:spAutoFit/>
          </a:bodyPr>
          <a:lstStyle/>
          <a:p>
            <a:pPr marL="4763" marR="5080" indent="6350" algn="ctr">
              <a:spcBef>
                <a:spcPts val="100"/>
              </a:spcBef>
              <a:tabLst>
                <a:tab pos="155575" algn="l"/>
              </a:tabLst>
            </a:pPr>
            <a:r>
              <a:rPr lang="fr-FR" sz="600" b="1" spc="-25" dirty="0">
                <a:solidFill>
                  <a:srgbClr val="395FAD"/>
                </a:solidFill>
                <a:latin typeface="Futura Medium" panose="020B0602020204020303" pitchFamily="34" charset="-79"/>
                <a:cs typeface="Futura Medium" panose="020B0602020204020303" pitchFamily="34" charset="-79"/>
              </a:rPr>
              <a:t>MÉDECIN</a:t>
            </a:r>
            <a:br>
              <a:rPr lang="fr-FR" sz="600" b="1" spc="-25" dirty="0">
                <a:solidFill>
                  <a:srgbClr val="395FAD"/>
                </a:solidFill>
                <a:latin typeface="Futura Medium" panose="020B0602020204020303" pitchFamily="34" charset="-79"/>
                <a:cs typeface="Futura Medium" panose="020B0602020204020303" pitchFamily="34" charset="-79"/>
              </a:rPr>
            </a:br>
            <a:r>
              <a:rPr lang="fr-FR" sz="600" b="1" spc="-25" dirty="0">
                <a:solidFill>
                  <a:srgbClr val="395FAD"/>
                </a:solidFill>
                <a:latin typeface="Futura Medium" panose="020B0602020204020303" pitchFamily="34" charset="-79"/>
                <a:cs typeface="Futura Medium" panose="020B0602020204020303" pitchFamily="34" charset="-79"/>
              </a:rPr>
              <a:t>EFFECTEUR</a:t>
            </a:r>
          </a:p>
        </p:txBody>
      </p:sp>
      <p:pic>
        <p:nvPicPr>
          <p:cNvPr id="59" name="Graphique 58">
            <a:extLst>
              <a:ext uri="{FF2B5EF4-FFF2-40B4-BE49-F238E27FC236}">
                <a16:creationId xmlns:a16="http://schemas.microsoft.com/office/drawing/2014/main" id="{4C634874-C4B7-6158-CC61-FDCE2D480D93}"/>
              </a:ext>
            </a:extLst>
          </p:cNvPr>
          <p:cNvPicPr>
            <a:picLocks noChangeAspect="1"/>
          </p:cNvPicPr>
          <p:nvPr/>
        </p:nvPicPr>
        <p:blipFill>
          <a:blip>
            <a:extLst>
              <a:ext uri="{96DAC541-7B7A-43D3-8B79-37D633B846F1}">
                <asvg:svgBlip xmlns:asvg="http://schemas.microsoft.com/office/drawing/2016/SVG/main" r:embed="rId12"/>
              </a:ext>
            </a:extLst>
          </a:blip>
          <a:srcRect b="13995"/>
          <a:stretch>
            <a:fillRect/>
          </a:stretch>
        </p:blipFill>
        <p:spPr>
          <a:xfrm>
            <a:off x="281226" y="7507797"/>
            <a:ext cx="796449" cy="856226"/>
          </a:xfrm>
          <a:prstGeom prst="rect">
            <a:avLst/>
          </a:prstGeom>
        </p:spPr>
      </p:pic>
      <p:sp>
        <p:nvSpPr>
          <p:cNvPr id="60" name="object 11">
            <a:extLst>
              <a:ext uri="{FF2B5EF4-FFF2-40B4-BE49-F238E27FC236}">
                <a16:creationId xmlns:a16="http://schemas.microsoft.com/office/drawing/2014/main" id="{E360F3DD-CE1C-A0C1-EF27-C0FFB1710816}"/>
              </a:ext>
            </a:extLst>
          </p:cNvPr>
          <p:cNvSpPr txBox="1"/>
          <p:nvPr/>
        </p:nvSpPr>
        <p:spPr>
          <a:xfrm>
            <a:off x="4530387" y="2158687"/>
            <a:ext cx="2943563" cy="3057247"/>
          </a:xfrm>
          <a:prstGeom prst="rect">
            <a:avLst/>
          </a:prstGeom>
        </p:spPr>
        <p:txBody>
          <a:bodyPr vert="horz" wrap="square" lIns="0" tIns="12700" rIns="0" bIns="0" rtlCol="0">
            <a:spAutoFit/>
          </a:bodyPr>
          <a:lstStyle/>
          <a:p>
            <a:pPr marL="7938" marR="5080" indent="-7938">
              <a:spcBef>
                <a:spcPts val="100"/>
              </a:spcBef>
              <a:tabLst>
                <a:tab pos="155575" algn="l"/>
              </a:tabLst>
            </a:pPr>
            <a:r>
              <a:rPr lang="fr-FR" sz="800" b="1" spc="-25" dirty="0">
                <a:solidFill>
                  <a:srgbClr val="DA1C5C"/>
                </a:solidFill>
                <a:latin typeface="Futura Medium" panose="020B0602020204020303" pitchFamily="34" charset="-79"/>
                <a:cs typeface="Futura Medium" panose="020B0602020204020303" pitchFamily="34" charset="-79"/>
              </a:rPr>
              <a:t>La plateforme numérique du SAS propose deux grandes fonctionnalités :</a:t>
            </a:r>
          </a:p>
          <a:p>
            <a:pPr marL="134938" marR="5080" indent="-123825">
              <a:spcBef>
                <a:spcPts val="100"/>
              </a:spcBef>
              <a:tabLst>
                <a:tab pos="155575" algn="l"/>
              </a:tabLst>
            </a:pPr>
            <a:endParaRPr lang="fr-FR" sz="800" b="1" spc="-25" dirty="0">
              <a:solidFill>
                <a:srgbClr val="DA1C5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Un annuaire national recensant de manière exhaustive l'offre de soins et un moteur de recherche garantissant une neutralité dans la recherche de l'offre de soins disponible autour du patient.</a:t>
            </a:r>
          </a:p>
          <a:p>
            <a:pPr marL="182563" marR="5080" lvl="2" indent="-171450" algn="just">
              <a:spcBef>
                <a:spcPts val="100"/>
              </a:spcBef>
              <a:buFont typeface="Police système Courant"/>
              <a:buChar char="◆"/>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latin typeface="Futura Medium" panose="020B0602020204020303" pitchFamily="34" charset="-79"/>
                <a:cs typeface="Futura Medium" panose="020B0602020204020303" pitchFamily="34" charset="-79"/>
              </a:rPr>
              <a:t>Un service d’agrégateur des disponibilités de la médecine de ville (professionnels de santé libéraux, SOS Médecins, CPTS) s’appuyant sur l’interopérabilité avec les outils professionnels (agendas partagés, outils de prise de RDV en ligne, outils de prise de RDV type « place de marché », etc.) afin d’automatiser la remontée des créneaux disponibles. Une interface entre l'outil de régulation médicale utilisé dans les SAS et la plateforme numérique SAS permet au régulateur de disposer d’un parcours utilisateur fluide entre les deux outils sans double saisie de l’adresse de recherche.</a:t>
            </a:r>
          </a:p>
          <a:p>
            <a:pPr marL="182563" marR="5080" lvl="2" indent="-171450" algn="just">
              <a:spcBef>
                <a:spcPts val="100"/>
              </a:spcBef>
              <a:buFont typeface="Police système Courant"/>
              <a:buChar char="◆"/>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34938" marR="5080" indent="-123825" algn="just">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indent="-171450" algn="just">
              <a:spcBef>
                <a:spcPts val="100"/>
              </a:spcBef>
              <a:buFont typeface="Wingdings" panose="05000000000000000000" pitchFamily="2" charset="2"/>
              <a:buChar char="à"/>
              <a:tabLst>
                <a:tab pos="155575" algn="l"/>
              </a:tabLst>
            </a:pPr>
            <a:r>
              <a:rPr lang="fr-FR" sz="800" i="1" dirty="0">
                <a:solidFill>
                  <a:srgbClr val="3A5FAC"/>
                </a:solidFill>
                <a:latin typeface="Futura Medium" panose="020B0602020204020303" pitchFamily="34" charset="-79"/>
                <a:cs typeface="Futura Medium" panose="020B0602020204020303" pitchFamily="34" charset="-79"/>
              </a:rPr>
              <a:t>La plateforme est également le seul outil permettant la déclaration des modalités de participation au SAS en lien avec les rémunérations prévues dans le cadre du dispositif.</a:t>
            </a:r>
          </a:p>
        </p:txBody>
      </p:sp>
      <p:sp>
        <p:nvSpPr>
          <p:cNvPr id="62" name="ZoneTexte 61">
            <a:extLst>
              <a:ext uri="{FF2B5EF4-FFF2-40B4-BE49-F238E27FC236}">
                <a16:creationId xmlns:a16="http://schemas.microsoft.com/office/drawing/2014/main" id="{B482AB48-74C9-28E9-B509-BE71D39C7E73}"/>
              </a:ext>
            </a:extLst>
          </p:cNvPr>
          <p:cNvSpPr txBox="1"/>
          <p:nvPr/>
        </p:nvSpPr>
        <p:spPr>
          <a:xfrm>
            <a:off x="4639143" y="10029743"/>
            <a:ext cx="3131014" cy="369332"/>
          </a:xfrm>
          <a:prstGeom prst="rect">
            <a:avLst/>
          </a:prstGeom>
          <a:noFill/>
        </p:spPr>
        <p:txBody>
          <a:bodyPr wrap="square">
            <a:spAutoFit/>
          </a:bodyPr>
          <a:lstStyle/>
          <a:p>
            <a:r>
              <a:rPr lang="fr-FR" sz="1800" dirty="0"/>
              <a:t>📧</a:t>
            </a:r>
            <a:r>
              <a:rPr lang="fr-FR" sz="1000" dirty="0">
                <a:solidFill>
                  <a:schemeClr val="bg1"/>
                </a:solidFill>
                <a:effectLst/>
                <a:latin typeface="Futura" panose="020B0602020204020303" pitchFamily="34" charset="-79"/>
                <a:cs typeface="Futura" panose="020B0602020204020303" pitchFamily="34" charset="-79"/>
                <a:hlinkClick r:id="rId13">
                  <a:extLst>
                    <a:ext uri="{A12FA001-AC4F-418D-AE19-62706E023703}">
                      <ahyp:hlinkClr xmlns:ahyp="http://schemas.microsoft.com/office/drawing/2018/hyperlinkcolor" val="tx"/>
                    </a:ext>
                  </a:extLst>
                </a:hlinkClick>
              </a:rPr>
              <a:t>sas-contact-editeur@esante.gouv.fr</a:t>
            </a:r>
            <a:endParaRPr lang="fr-FR" sz="1000" dirty="0">
              <a:solidFill>
                <a:schemeClr val="bg1"/>
              </a:solidFill>
              <a:effectLst/>
              <a:latin typeface="Futura" panose="020B0602020204020303" pitchFamily="34" charset="-79"/>
              <a:cs typeface="Futura" panose="020B0602020204020303" pitchFamily="34" charset="-79"/>
            </a:endParaRPr>
          </a:p>
        </p:txBody>
      </p:sp>
      <p:pic>
        <p:nvPicPr>
          <p:cNvPr id="3" name="Image 2">
            <a:extLst>
              <a:ext uri="{FF2B5EF4-FFF2-40B4-BE49-F238E27FC236}">
                <a16:creationId xmlns:a16="http://schemas.microsoft.com/office/drawing/2014/main" id="{C5E54E20-B2FC-7936-DBF9-251C00E2C409}"/>
              </a:ext>
            </a:extLst>
          </p:cNvPr>
          <p:cNvPicPr>
            <a:picLocks noChangeAspect="1"/>
          </p:cNvPicPr>
          <p:nvPr/>
        </p:nvPicPr>
        <p:blipFill>
          <a:blip r:embed="rId14"/>
          <a:stretch>
            <a:fillRect/>
          </a:stretch>
        </p:blipFill>
        <p:spPr>
          <a:xfrm>
            <a:off x="781014" y="369335"/>
            <a:ext cx="2225166" cy="1072718"/>
          </a:xfrm>
          <a:prstGeom prst="rect">
            <a:avLst/>
          </a:prstGeom>
        </p:spPr>
      </p:pic>
      <p:sp>
        <p:nvSpPr>
          <p:cNvPr id="8" name="object 11">
            <a:extLst>
              <a:ext uri="{FF2B5EF4-FFF2-40B4-BE49-F238E27FC236}">
                <a16:creationId xmlns:a16="http://schemas.microsoft.com/office/drawing/2014/main" id="{4F8E44F2-F5B0-F9B7-CDEB-824FB03813B1}"/>
              </a:ext>
            </a:extLst>
          </p:cNvPr>
          <p:cNvSpPr txBox="1"/>
          <p:nvPr/>
        </p:nvSpPr>
        <p:spPr>
          <a:xfrm>
            <a:off x="4560292" y="5295155"/>
            <a:ext cx="2943563" cy="1826141"/>
          </a:xfrm>
          <a:prstGeom prst="rect">
            <a:avLst/>
          </a:prstGeom>
        </p:spPr>
        <p:txBody>
          <a:bodyPr vert="horz" wrap="square" lIns="0" tIns="12700" rIns="0" bIns="0" rtlCol="0">
            <a:spAutoFit/>
          </a:bodyPr>
          <a:lstStyle/>
          <a:p>
            <a:pPr algn="just"/>
            <a:r>
              <a:rPr lang="fr-FR" sz="800" b="1" spc="-25" dirty="0">
                <a:solidFill>
                  <a:srgbClr val="DA1C5C"/>
                </a:solidFill>
                <a:cs typeface="Futura Medium" panose="020B0602020204020303" pitchFamily="34" charset="-79"/>
              </a:rPr>
              <a:t>Perspectives/ évolutions : </a:t>
            </a:r>
          </a:p>
          <a:p>
            <a:pPr marL="11113" marR="5080" lvl="2" algn="just">
              <a:spcBef>
                <a:spcPts val="100"/>
              </a:spcBef>
              <a:tabLst>
                <a:tab pos="155575" algn="l"/>
              </a:tabLst>
            </a:pPr>
            <a:endParaRPr lang="fr-FR" sz="800" dirty="0">
              <a:solidFill>
                <a:srgbClr val="3A5FAC"/>
              </a:solidFill>
              <a:latin typeface="Futura Medium" panose="020B0602020204020303" pitchFamily="34" charset="-79"/>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cs typeface="Futura Medium" panose="020B0602020204020303" pitchFamily="34" charset="-79"/>
              </a:rPr>
              <a:t>Extension du périmètre d’utilisation de la plateforme avec l’offre de soins MMG, PFG et autres structures/organisations participant à la PDSA</a:t>
            </a:r>
          </a:p>
          <a:p>
            <a:pPr marL="182563" marR="5080" lvl="2" indent="-171450" algn="just">
              <a:spcBef>
                <a:spcPts val="100"/>
              </a:spcBef>
              <a:buFont typeface="Police système Courant"/>
              <a:buChar char="◆"/>
              <a:tabLst>
                <a:tab pos="155575" algn="l"/>
              </a:tabLst>
            </a:pPr>
            <a:r>
              <a:rPr lang="fr-FR" sz="800" dirty="0">
                <a:solidFill>
                  <a:srgbClr val="3A5FAC"/>
                </a:solidFill>
                <a:cs typeface="Futura Medium" panose="020B0602020204020303" pitchFamily="34" charset="-79"/>
              </a:rPr>
              <a:t>Intégration des solutions de téléconsultation</a:t>
            </a:r>
          </a:p>
          <a:p>
            <a:pPr marL="182563" marR="5080" lvl="2" indent="-171450" algn="just">
              <a:spcBef>
                <a:spcPts val="100"/>
              </a:spcBef>
              <a:buFont typeface="Police système Courant"/>
              <a:buChar char="◆"/>
              <a:tabLst>
                <a:tab pos="155575" algn="l"/>
              </a:tabLst>
            </a:pPr>
            <a:r>
              <a:rPr lang="fr-FR" sz="800" dirty="0">
                <a:solidFill>
                  <a:srgbClr val="3A5FAC"/>
                </a:solidFill>
                <a:cs typeface="Futura Medium" panose="020B0602020204020303" pitchFamily="34" charset="-79"/>
              </a:rPr>
              <a:t>Intégration d’autres spécialités médicales (infirmiers, pharmacies, …)</a:t>
            </a:r>
          </a:p>
          <a:p>
            <a:pPr marL="182563" marR="5080" lvl="2" indent="-171450" algn="just">
              <a:spcBef>
                <a:spcPts val="100"/>
              </a:spcBef>
              <a:buFont typeface="Police système Courant"/>
              <a:buChar char="◆"/>
              <a:tabLst>
                <a:tab pos="155575" algn="l"/>
              </a:tabLst>
            </a:pPr>
            <a:r>
              <a:rPr lang="fr-FR" sz="800" dirty="0">
                <a:solidFill>
                  <a:srgbClr val="3A5FAC"/>
                </a:solidFill>
                <a:cs typeface="Futura Medium" panose="020B0602020204020303" pitchFamily="34" charset="-79"/>
              </a:rPr>
              <a:t>Interfaçage de l’offre de soins d’autres structures (Centres de Santé, …)</a:t>
            </a:r>
          </a:p>
          <a:p>
            <a:pPr marL="182563" marR="5080" lvl="2" indent="-171450" algn="just">
              <a:spcBef>
                <a:spcPts val="100"/>
              </a:spcBef>
              <a:buFont typeface="Police système Courant"/>
              <a:buChar char="◆"/>
              <a:tabLst>
                <a:tab pos="155575" algn="l"/>
              </a:tabLst>
            </a:pPr>
            <a:r>
              <a:rPr lang="fr-FR" sz="800" dirty="0">
                <a:solidFill>
                  <a:srgbClr val="3A5FAC"/>
                </a:solidFill>
                <a:cs typeface="Futura Medium" panose="020B0602020204020303" pitchFamily="34" charset="-79"/>
              </a:rPr>
              <a:t>Mise en œuvre de tableaux de bord pour les régulateurs (pour enrichir les fiches effecteurs) et référents (visualisation de l’ensemble des orientations du territoire)</a:t>
            </a:r>
          </a:p>
          <a:p>
            <a:pPr marL="182563" marR="5080" lvl="2" indent="-171450" algn="just">
              <a:spcBef>
                <a:spcPts val="100"/>
              </a:spcBef>
              <a:buFont typeface="Police système Courant"/>
              <a:buChar char="◆"/>
              <a:tabLst>
                <a:tab pos="155575" algn="l"/>
              </a:tabLst>
            </a:pPr>
            <a:endParaRPr lang="fr-FR" sz="800" dirty="0">
              <a:solidFill>
                <a:srgbClr val="3A5FAC"/>
              </a:solidFill>
              <a:cs typeface="Futura Medium" panose="020B0602020204020303" pitchFamily="34" charset="-79"/>
            </a:endParaRPr>
          </a:p>
        </p:txBody>
      </p:sp>
      <p:sp>
        <p:nvSpPr>
          <p:cNvPr id="27" name="object 11">
            <a:extLst>
              <a:ext uri="{FF2B5EF4-FFF2-40B4-BE49-F238E27FC236}">
                <a16:creationId xmlns:a16="http://schemas.microsoft.com/office/drawing/2014/main" id="{D7A6906E-0488-6DAB-8EBA-AB9F8804DEC3}"/>
              </a:ext>
            </a:extLst>
          </p:cNvPr>
          <p:cNvSpPr txBox="1"/>
          <p:nvPr/>
        </p:nvSpPr>
        <p:spPr>
          <a:xfrm>
            <a:off x="4639143" y="7192976"/>
            <a:ext cx="2943563" cy="530915"/>
          </a:xfrm>
          <a:prstGeom prst="rect">
            <a:avLst/>
          </a:prstGeom>
        </p:spPr>
        <p:txBody>
          <a:bodyPr vert="horz" wrap="square" lIns="0" tIns="12700" rIns="0" bIns="0" rtlCol="0">
            <a:spAutoFit/>
          </a:bodyPr>
          <a:lstStyle/>
          <a:p>
            <a:r>
              <a:rPr lang="fr-FR" sz="800" b="1" spc="-25" dirty="0">
                <a:solidFill>
                  <a:srgbClr val="DA1C5C"/>
                </a:solidFill>
                <a:cs typeface="Futura Medium" panose="020B0602020204020303" pitchFamily="34" charset="-79"/>
              </a:rPr>
              <a:t>Nouveauté de l’année 2026 : </a:t>
            </a:r>
            <a:endParaRPr lang="fr-FR" sz="800" dirty="0">
              <a:solidFill>
                <a:srgbClr val="3A5FAC"/>
              </a:solidFill>
              <a:cs typeface="Futura Medium" panose="020B0602020204020303" pitchFamily="34" charset="-79"/>
            </a:endParaRPr>
          </a:p>
          <a:p>
            <a:pPr marL="182563" marR="5080" lvl="2" indent="-171450" algn="just">
              <a:spcBef>
                <a:spcPts val="100"/>
              </a:spcBef>
              <a:buFont typeface="Police système Courant"/>
              <a:buChar char="◆"/>
              <a:tabLst>
                <a:tab pos="155575" algn="l"/>
              </a:tabLst>
            </a:pPr>
            <a:r>
              <a:rPr lang="fr-FR" sz="800" dirty="0">
                <a:solidFill>
                  <a:srgbClr val="3A5FAC"/>
                </a:solidFill>
                <a:cs typeface="Futura Medium" panose="020B0602020204020303" pitchFamily="34" charset="-79"/>
              </a:rPr>
              <a:t>Itinéraire affiché entre le domicile du patient et le lieu d'exercice du professionnel de santé</a:t>
            </a:r>
          </a:p>
          <a:p>
            <a:pPr marL="11113" marR="5080" lvl="2" algn="just">
              <a:spcBef>
                <a:spcPts val="100"/>
              </a:spcBef>
              <a:tabLst>
                <a:tab pos="155575" algn="l"/>
              </a:tabLst>
            </a:pPr>
            <a:endParaRPr lang="fr-FR" sz="800" dirty="0">
              <a:solidFill>
                <a:srgbClr val="3A5FAC"/>
              </a:solidFill>
              <a:cs typeface="Futura Medium" panose="020B0602020204020303" pitchFamily="34" charset="-79"/>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odificateurAlfresco xmlns="f6ca01e7-bd19-41f1-999c-e032ef5104c3" xsi:nil="true"/>
    <_ip_UnifiedCompliancePolicyUIAction xmlns="http://schemas.microsoft.com/sharepoint/v3" xsi:nil="true"/>
    <f8b6baa267c0456bbf6a8d18c49a130b xmlns="f6ca01e7-bd19-41f1-999c-e032ef5104c3">
      <Terms xmlns="http://schemas.microsoft.com/office/infopath/2007/PartnerControls"/>
    </f8b6baa267c0456bbf6a8d18c49a130b>
    <eef0f6fc4ed046399a9d01fd3a7d6a6a xmlns="f6ca01e7-bd19-41f1-999c-e032ef5104c3">
      <Terms xmlns="http://schemas.microsoft.com/office/infopath/2007/PartnerControls"/>
    </eef0f6fc4ed046399a9d01fd3a7d6a6a>
    <Référence_x0020_Bon_x0020_de_x0020_Commande xmlns="f6ca01e7-bd19-41f1-999c-e032ef5104c3" xsi:nil="true"/>
    <Référence_x0020_Documentaire xmlns="f6ca01e7-bd19-41f1-999c-e032ef5104c3" xsi:nil="true"/>
    <Chantier xmlns="f6ca01e7-bd19-41f1-999c-e032ef5104c3" xsi:nil="true"/>
    <p671c8df16a44846939d278d4958f62c xmlns="f6ca01e7-bd19-41f1-999c-e032ef5104c3">
      <Terms xmlns="http://schemas.microsoft.com/office/infopath/2007/PartnerControls"/>
    </p671c8df16a44846939d278d4958f62c>
    <Durée_x0020_d_x0027_Utilité_x0020_Administrative_x0020__x0028_DUA_x0029_ xmlns="f6ca01e7-bd19-41f1-999c-e032ef5104c3" xsi:nil="true"/>
    <Environnement xmlns="f6ca01e7-bd19-41f1-999c-e032ef5104c3" xsi:nil="true"/>
    <b2804ef99be44b9e8166e80a6c2eb9f1 xmlns="f6ca01e7-bd19-41f1-999c-e032ef5104c3">
      <Terms xmlns="http://schemas.microsoft.com/office/infopath/2007/PartnerControls"/>
    </b2804ef99be44b9e8166e80a6c2eb9f1>
    <_ExtendedDescription xmlns="http://schemas.microsoft.com/sharepoint/v3" xsi:nil="true"/>
    <mc4aa6e782e045f6bb87dab01c971b56 xmlns="f6ca01e7-bd19-41f1-999c-e032ef5104c3">
      <Terms xmlns="http://schemas.microsoft.com/office/infopath/2007/PartnerControls"/>
    </mc4aa6e782e045f6bb87dab01c971b56>
    <_ip_UnifiedCompliancePolicyProperties xmlns="http://schemas.microsoft.com/sharepoint/v3" xsi:nil="true"/>
    <m312bc62cb0243b6a873cbbf4dace6b2 xmlns="f6ca01e7-bd19-41f1-999c-e032ef5104c3">
      <Terms xmlns="http://schemas.microsoft.com/office/infopath/2007/PartnerControls"/>
    </m312bc62cb0243b6a873cbbf4dace6b2>
    <b084a4cb34a444d7969136255594d2f3 xmlns="f6ca01e7-bd19-41f1-999c-e032ef5104c3">
      <Terms xmlns="http://schemas.microsoft.com/office/infopath/2007/PartnerControls"/>
    </b084a4cb34a444d7969136255594d2f3>
    <CreateurAlfresco xmlns="f6ca01e7-bd19-41f1-999c-e032ef5104c3" xsi:nil="true"/>
    <g30fb2d8061a4d40b63138f91c1a832e xmlns="f6ca01e7-bd19-41f1-999c-e032ef5104c3">
      <Terms xmlns="http://schemas.microsoft.com/office/infopath/2007/PartnerControls"/>
    </g30fb2d8061a4d40b63138f91c1a832e>
    <lcf76f155ced4ddcb4097134ff3c332f xmlns="1720d4e8-2b1e-4bd1-aad5-1b4debf9b56d">
      <Terms xmlns="http://schemas.microsoft.com/office/infopath/2007/PartnerControls"/>
    </lcf76f155ced4ddcb4097134ff3c332f>
    <m9a76db3058146ae844db6599c9d7036 xmlns="f6ca01e7-bd19-41f1-999c-e032ef5104c3">
      <Terms xmlns="http://schemas.microsoft.com/office/infopath/2007/PartnerControls"/>
    </m9a76db3058146ae844db6599c9d7036>
    <Ticket_x0020_Changement xmlns="f6ca01e7-bd19-41f1-999c-e032ef5104c3" xsi:nil="true"/>
    <TaxCatchAll xmlns="f6ca01e7-bd19-41f1-999c-e032ef5104c3" xsi:nil="true"/>
    <l0a6b4600f484920bbceae0813174244 xmlns="f6ca01e7-bd19-41f1-999c-e032ef5104c3">
      <Terms xmlns="http://schemas.microsoft.com/office/infopath/2007/PartnerControls"/>
    </l0a6b4600f484920bbceae0813174244>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 Suivi de projet" ma:contentTypeID="0x010100333226B5D6902549BFE4A72F45A4400B0100E98F8C089710A74CA077FC6D601326A8" ma:contentTypeVersion="53" ma:contentTypeDescription="Type de contenu - Documentation de suivi de projet" ma:contentTypeScope="" ma:versionID="46d55f3ac9663d95c49625891aa1d386">
  <xsd:schema xmlns:xsd="http://www.w3.org/2001/XMLSchema" xmlns:xs="http://www.w3.org/2001/XMLSchema" xmlns:p="http://schemas.microsoft.com/office/2006/metadata/properties" xmlns:ns1="http://schemas.microsoft.com/sharepoint/v3" xmlns:ns2="f6ca01e7-bd19-41f1-999c-e032ef5104c3" xmlns:ns3="1720d4e8-2b1e-4bd1-aad5-1b4debf9b56d" targetNamespace="http://schemas.microsoft.com/office/2006/metadata/properties" ma:root="true" ma:fieldsID="61ad5cfea89783f0b25902b55af98516" ns1:_="" ns2:_="" ns3:_="">
    <xsd:import namespace="http://schemas.microsoft.com/sharepoint/v3"/>
    <xsd:import namespace="f6ca01e7-bd19-41f1-999c-e032ef5104c3"/>
    <xsd:import namespace="1720d4e8-2b1e-4bd1-aad5-1b4debf9b56d"/>
    <xsd:element name="properties">
      <xsd:complexType>
        <xsd:sequence>
          <xsd:element name="documentManagement">
            <xsd:complexType>
              <xsd:all>
                <xsd:element ref="ns2:TaxCatchAll" minOccurs="0"/>
                <xsd:element ref="ns2:TaxCatchAllLabel" minOccurs="0"/>
                <xsd:element ref="ns2:m312bc62cb0243b6a873cbbf4dace6b2" minOccurs="0"/>
                <xsd:element ref="ns2:p671c8df16a44846939d278d4958f62c" minOccurs="0"/>
                <xsd:element ref="ns2:b084a4cb34a444d7969136255594d2f3" minOccurs="0"/>
                <xsd:element ref="ns2:m9a76db3058146ae844db6599c9d7036" minOccurs="0"/>
                <xsd:element ref="ns2:CreateurAlfresco" minOccurs="0"/>
                <xsd:element ref="ns2:ModificateurAlfresco" minOccurs="0"/>
                <xsd:element ref="ns2:f8b6baa267c0456bbf6a8d18c49a130b" minOccurs="0"/>
                <xsd:element ref="ns2:l0a6b4600f484920bbceae0813174244" minOccurs="0"/>
                <xsd:element ref="ns2:b2804ef99be44b9e8166e80a6c2eb9f1" minOccurs="0"/>
                <xsd:element ref="ns2:eef0f6fc4ed046399a9d01fd3a7d6a6a" minOccurs="0"/>
                <xsd:element ref="ns2:Durée_x0020_d_x0027_Utilité_x0020_Administrative_x0020__x0028_DUA_x0029_" minOccurs="0"/>
                <xsd:element ref="ns2:Référence_x0020_Bon_x0020_de_x0020_Commande" minOccurs="0"/>
                <xsd:element ref="ns1:_ExtendedDescription" minOccurs="0"/>
                <xsd:element ref="ns3:MediaServiceMetadata" minOccurs="0"/>
                <xsd:element ref="ns3:MediaServiceFastMetadata" minOccurs="0"/>
                <xsd:element ref="ns3:MediaServiceDateTaken" minOccurs="0"/>
                <xsd:element ref="ns3:MediaLengthInSeconds" minOccurs="0"/>
                <xsd:element ref="ns2:SharedWithUsers" minOccurs="0"/>
                <xsd:element ref="ns2:SharedWithDetails" minOccurs="0"/>
                <xsd:element ref="ns2:Référence_x0020_Documentaire" minOccurs="0"/>
                <xsd:element ref="ns2:Chantier" minOccurs="0"/>
                <xsd:element ref="ns2:mc4aa6e782e045f6bb87dab01c971b56" minOccurs="0"/>
                <xsd:element ref="ns2:g30fb2d8061a4d40b63138f91c1a832e" minOccurs="0"/>
                <xsd:element ref="ns3:lcf76f155ced4ddcb4097134ff3c332f" minOccurs="0"/>
                <xsd:element ref="ns3:MediaServiceOCR" minOccurs="0"/>
                <xsd:element ref="ns3:MediaServiceGenerationTime" minOccurs="0"/>
                <xsd:element ref="ns3:MediaServiceEventHashCode" minOccurs="0"/>
                <xsd:element ref="ns3:MediaServiceLocation" minOccurs="0"/>
                <xsd:element ref="ns1:_ip_UnifiedCompliancePolicyProperties" minOccurs="0"/>
                <xsd:element ref="ns1:_ip_UnifiedCompliancePolicyUIAction" minOccurs="0"/>
                <xsd:element ref="ns2:Ticket_x0020_Changement" minOccurs="0"/>
                <xsd:element ref="ns2:Environnement"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30" nillable="true" ma:displayName="Description" ma:internalName="_ExtendedDescription">
      <xsd:simpleType>
        <xsd:restriction base="dms:Note">
          <xsd:maxLength value="255"/>
        </xsd:restriction>
      </xsd:simpleType>
    </xsd:element>
    <xsd:element name="_ip_UnifiedCompliancePolicyProperties" ma:index="49" nillable="true" ma:displayName="Propriétés de la stratégie de conformité unifiée" ma:hidden="true" ma:internalName="_ip_UnifiedCompliancePolicyProperties">
      <xsd:simpleType>
        <xsd:restriction base="dms:Note"/>
      </xsd:simpleType>
    </xsd:element>
    <xsd:element name="_ip_UnifiedCompliancePolicyUIAction" ma:index="50" nillable="true" ma:displayName="Action d’interface utilisateur de la stratégie de conformité unifié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ca01e7-bd19-41f1-999c-e032ef5104c3" elementFormDefault="qualified">
    <xsd:import namespace="http://schemas.microsoft.com/office/2006/documentManagement/types"/>
    <xsd:import namespace="http://schemas.microsoft.com/office/infopath/2007/PartnerControls"/>
    <xsd:element name="TaxCatchAll" ma:index="5" nillable="true" ma:displayName="Taxonomy Catch All Column" ma:hidden="true" ma:list="{61f3ec5f-5a67-40e0-b5e0-e23b6b588f8b}" ma:internalName="TaxCatchAll" ma:showField="CatchAllData" ma:web="f6ca01e7-bd19-41f1-999c-e032ef5104c3">
      <xsd:complexType>
        <xsd:complexContent>
          <xsd:extension base="dms:MultiChoiceLookup">
            <xsd:sequence>
              <xsd:element name="Value" type="dms:Lookup" maxOccurs="unbounded" minOccurs="0" nillable="true"/>
            </xsd:sequence>
          </xsd:extension>
        </xsd:complexContent>
      </xsd:complexType>
    </xsd:element>
    <xsd:element name="TaxCatchAllLabel" ma:index="6" nillable="true" ma:displayName="Taxonomy Catch All Column1" ma:hidden="true" ma:list="{61f3ec5f-5a67-40e0-b5e0-e23b6b588f8b}" ma:internalName="TaxCatchAllLabel" ma:readOnly="true" ma:showField="CatchAllDataLabel" ma:web="f6ca01e7-bd19-41f1-999c-e032ef5104c3">
      <xsd:complexType>
        <xsd:complexContent>
          <xsd:extension base="dms:MultiChoiceLookup">
            <xsd:sequence>
              <xsd:element name="Value" type="dms:Lookup" maxOccurs="unbounded" minOccurs="0" nillable="true"/>
            </xsd:sequence>
          </xsd:extension>
        </xsd:complexContent>
      </xsd:complexType>
    </xsd:element>
    <xsd:element name="m312bc62cb0243b6a873cbbf4dace6b2" ma:index="8" nillable="true" ma:taxonomy="true" ma:internalName="m312bc62cb0243b6a873cbbf4dace6b2" ma:taxonomyFieldName="Projet" ma:displayName="Projet" ma:readOnly="false" ma:fieldId="{6312bc62-cb02-43b6-a873-cbbf4dace6b2}" ma:sspId="c4480557-28ee-4200-b705-f4b4ceb9c11a" ma:termSetId="207e172a-6847-42a8-b45e-d0bbb1e23407" ma:anchorId="00000000-0000-0000-0000-000000000000" ma:open="false" ma:isKeyword="false">
      <xsd:complexType>
        <xsd:sequence>
          <xsd:element ref="pc:Terms" minOccurs="0" maxOccurs="1"/>
        </xsd:sequence>
      </xsd:complexType>
    </xsd:element>
    <xsd:element name="p671c8df16a44846939d278d4958f62c" ma:index="12" nillable="true" ma:taxonomy="true" ma:internalName="p671c8df16a44846939d278d4958f62c" ma:taxonomyFieldName="Direction_x0020__x002F__x0020_Service" ma:displayName="Direction / Service" ma:readOnly="false" ma:fieldId="{9671c8df-16a4-4846-939d-278d4958f62c}" ma:taxonomyMulti="true" ma:sspId="c4480557-28ee-4200-b705-f4b4ceb9c11a" ma:termSetId="06452e41-1966-4633-9fe1-38f9847c7dc7" ma:anchorId="00000000-0000-0000-0000-000000000000" ma:open="false" ma:isKeyword="false">
      <xsd:complexType>
        <xsd:sequence>
          <xsd:element ref="pc:Terms" minOccurs="0" maxOccurs="1"/>
        </xsd:sequence>
      </xsd:complexType>
    </xsd:element>
    <xsd:element name="b084a4cb34a444d7969136255594d2f3" ma:index="14" nillable="true" ma:taxonomy="true" ma:internalName="b084a4cb34a444d7969136255594d2f3" ma:taxonomyFieldName="Type_x0020_de_x0020_document_x0020_ANS" ma:displayName="Type de document ANS" ma:indexed="true" ma:default="" ma:fieldId="{b084a4cb-34a4-44d7-9691-36255594d2f3}" ma:sspId="c4480557-28ee-4200-b705-f4b4ceb9c11a" ma:termSetId="1275da89-553e-403a-abbb-5d47ef289756" ma:anchorId="00000000-0000-0000-0000-000000000000" ma:open="false" ma:isKeyword="false">
      <xsd:complexType>
        <xsd:sequence>
          <xsd:element ref="pc:Terms" minOccurs="0" maxOccurs="1"/>
        </xsd:sequence>
      </xsd:complexType>
    </xsd:element>
    <xsd:element name="m9a76db3058146ae844db6599c9d7036" ma:index="16" nillable="true" ma:taxonomy="true" ma:internalName="m9a76db3058146ae844db6599c9d7036" ma:taxonomyFieldName="Classification" ma:displayName="Classification" ma:readOnly="false" ma:fieldId="{69a76db3-0581-46ae-844d-b6599c9d7036}" ma:sspId="c4480557-28ee-4200-b705-f4b4ceb9c11a" ma:termSetId="8feb0b63-8672-4f69-8e69-5df4ee99fafe" ma:anchorId="00000000-0000-0000-0000-000000000000" ma:open="false" ma:isKeyword="false">
      <xsd:complexType>
        <xsd:sequence>
          <xsd:element ref="pc:Terms" minOccurs="0" maxOccurs="1"/>
        </xsd:sequence>
      </xsd:complexType>
    </xsd:element>
    <xsd:element name="CreateurAlfresco" ma:index="18" nillable="true" ma:displayName="CreateurAlfresco" ma:default="" ma:internalName="CreateurAlfresco">
      <xsd:simpleType>
        <xsd:restriction base="dms:Text">
          <xsd:maxLength value="255"/>
        </xsd:restriction>
      </xsd:simpleType>
    </xsd:element>
    <xsd:element name="ModificateurAlfresco" ma:index="19" nillable="true" ma:displayName="ModificateurAlfresco" ma:default="" ma:internalName="ModificateurAlfresco">
      <xsd:simpleType>
        <xsd:restriction base="dms:Text">
          <xsd:maxLength value="255"/>
        </xsd:restriction>
      </xsd:simpleType>
    </xsd:element>
    <xsd:element name="f8b6baa267c0456bbf6a8d18c49a130b" ma:index="20" nillable="true" ma:taxonomy="true" ma:internalName="f8b6baa267c0456bbf6a8d18c49a130b" ma:taxonomyFieldName="Cat_x00e9_gorie_x0020_Documentaire" ma:displayName="Catégorie Documentaire" ma:readOnly="false" ma:fieldId="{f8b6baa2-67c0-456b-bf6a-8d18c49a130b}" ma:sspId="c4480557-28ee-4200-b705-f4b4ceb9c11a" ma:termSetId="5548a444-67a9-4fed-ab61-d9aae03cf8ed" ma:anchorId="00000000-0000-0000-0000-000000000000" ma:open="false" ma:isKeyword="false">
      <xsd:complexType>
        <xsd:sequence>
          <xsd:element ref="pc:Terms" minOccurs="0" maxOccurs="1"/>
        </xsd:sequence>
      </xsd:complexType>
    </xsd:element>
    <xsd:element name="l0a6b4600f484920bbceae0813174244" ma:index="22" nillable="true" ma:taxonomy="true" ma:internalName="l0a6b4600f484920bbceae0813174244" ma:taxonomyFieldName="Prestataire_x0028_s_x0029_" ma:displayName="Prestataire(s)" ma:fieldId="{50a6b460-0f48-4920-bbce-ae0813174244}" ma:taxonomyMulti="true" ma:sspId="c4480557-28ee-4200-b705-f4b4ceb9c11a" ma:termSetId="46ab08c7-aeb3-4684-9e81-fb4503d52906" ma:anchorId="00000000-0000-0000-0000-000000000000" ma:open="false" ma:isKeyword="false">
      <xsd:complexType>
        <xsd:sequence>
          <xsd:element ref="pc:Terms" minOccurs="0" maxOccurs="1"/>
        </xsd:sequence>
      </xsd:complexType>
    </xsd:element>
    <xsd:element name="b2804ef99be44b9e8166e80a6c2eb9f1" ma:index="24" nillable="true" ma:taxonomy="true" ma:internalName="b2804ef99be44b9e8166e80a6c2eb9f1" ma:taxonomyFieldName="Statut_x0020_du_x0020_document" ma:displayName="Statut du document" ma:default="" ma:fieldId="{b2804ef9-9be4-4b9e-8166-e80a6c2eb9f1}" ma:sspId="c4480557-28ee-4200-b705-f4b4ceb9c11a" ma:termSetId="57d84b5c-8637-4a53-9541-e98f138eeb73" ma:anchorId="00000000-0000-0000-0000-000000000000" ma:open="false" ma:isKeyword="false">
      <xsd:complexType>
        <xsd:sequence>
          <xsd:element ref="pc:Terms" minOccurs="0" maxOccurs="1"/>
        </xsd:sequence>
      </xsd:complexType>
    </xsd:element>
    <xsd:element name="eef0f6fc4ed046399a9d01fd3a7d6a6a" ma:index="26" nillable="true" ma:taxonomy="true" ma:internalName="eef0f6fc4ed046399a9d01fd3a7d6a6a" ma:taxonomyFieldName="Sort_x0020_Final_x0020__x0028_Archivage_x0029_1" ma:displayName="Sort Final (Archivage)" ma:indexed="true" ma:fieldId="{eef0f6fc-4ed0-4639-9a9d-01fd3a7d6a6a}" ma:sspId="c4480557-28ee-4200-b705-f4b4ceb9c11a" ma:termSetId="894a0867-9216-43ab-99c5-e7b2cbb034e6" ma:anchorId="00000000-0000-0000-0000-000000000000" ma:open="false" ma:isKeyword="false">
      <xsd:complexType>
        <xsd:sequence>
          <xsd:element ref="pc:Terms" minOccurs="0" maxOccurs="1"/>
        </xsd:sequence>
      </xsd:complexType>
    </xsd:element>
    <xsd:element name="Durée_x0020_d_x0027_Utilité_x0020_Administrative_x0020__x0028_DUA_x0029_" ma:index="28" nillable="true" ma:displayName="Durée d'Utilité Administrative (DUA)" ma:internalName="Dur_x00e9_e_x0020_d_x0027_Utilit_x00e9__x0020_Administrative_x0020__x0028_DUA_x0029_" ma:percentage="FALSE">
      <xsd:simpleType>
        <xsd:restriction base="dms:Number"/>
      </xsd:simpleType>
    </xsd:element>
    <xsd:element name="Référence_x0020_Bon_x0020_de_x0020_Commande" ma:index="29" nillable="true" ma:displayName="Référence Bon de Commande" ma:indexed="true" ma:internalName="R_x00e9_f_x00e9_rence_x0020_Bon_x0020_de_x0020_Commande">
      <xsd:simpleType>
        <xsd:restriction base="dms:Text">
          <xsd:maxLength value="255"/>
        </xsd:restriction>
      </xsd:simpleType>
    </xsd:element>
    <xsd:element name="SharedWithUsers" ma:index="35"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6" nillable="true" ma:displayName="Partagé avec détails" ma:internalName="SharedWithDetails" ma:readOnly="true">
      <xsd:simpleType>
        <xsd:restriction base="dms:Note">
          <xsd:maxLength value="255"/>
        </xsd:restriction>
      </xsd:simpleType>
    </xsd:element>
    <xsd:element name="Référence_x0020_Documentaire" ma:index="37" nillable="true" ma:displayName="Référence Documentaire" ma:default="" ma:internalName="R_x00e9_f_x00e9_rence_x0020_Documentaire">
      <xsd:simpleType>
        <xsd:restriction base="dms:Text">
          <xsd:maxLength value="255"/>
        </xsd:restriction>
      </xsd:simpleType>
    </xsd:element>
    <xsd:element name="Chantier" ma:index="38" nillable="true" ma:displayName="Chantier" ma:default="" ma:internalName="Chantier">
      <xsd:simpleType>
        <xsd:restriction base="dms:Text">
          <xsd:maxLength value="255"/>
        </xsd:restriction>
      </xsd:simpleType>
    </xsd:element>
    <xsd:element name="mc4aa6e782e045f6bb87dab01c971b56" ma:index="39" nillable="true" ma:taxonomy="true" ma:internalName="mc4aa6e782e045f6bb87dab01c971b56" ma:taxonomyFieldName="Version_x0020_Applicative0" ma:displayName="Version Applicative" ma:default="" ma:fieldId="{6c4aa6e7-82e0-45f6-bb87-dab01c971b56}" ma:taxonomyMulti="true" ma:sspId="c4480557-28ee-4200-b705-f4b4ceb9c11a" ma:termSetId="3d1661bf-2cce-4a88-b69a-0a25d82a555a" ma:anchorId="00000000-0000-0000-0000-000000000000" ma:open="true" ma:isKeyword="false">
      <xsd:complexType>
        <xsd:sequence>
          <xsd:element ref="pc:Terms" minOccurs="0" maxOccurs="1"/>
        </xsd:sequence>
      </xsd:complexType>
    </xsd:element>
    <xsd:element name="g30fb2d8061a4d40b63138f91c1a832e" ma:index="41" nillable="true" ma:taxonomy="true" ma:internalName="g30fb2d8061a4d40b63138f91c1a832e" ma:taxonomyFieldName="March_x00e9_" ma:displayName="Marché" ma:readOnly="false" ma:fieldId="{030fb2d8-061a-4d40-b631-38f91c1a832e}" ma:sspId="c4480557-28ee-4200-b705-f4b4ceb9c11a" ma:termSetId="e41f313d-41ce-4da8-b34e-2b8403642257" ma:anchorId="00000000-0000-0000-0000-000000000000" ma:open="false" ma:isKeyword="false">
      <xsd:complexType>
        <xsd:sequence>
          <xsd:element ref="pc:Terms" minOccurs="0" maxOccurs="1"/>
        </xsd:sequence>
      </xsd:complexType>
    </xsd:element>
    <xsd:element name="Ticket_x0020_Changement" ma:index="51" nillable="true" ma:displayName="Ticket Changement" ma:default="" ma:internalName="Ticket_x0020_Changement">
      <xsd:simpleType>
        <xsd:restriction base="dms:Text">
          <xsd:maxLength value="255"/>
        </xsd:restriction>
      </xsd:simpleType>
    </xsd:element>
    <xsd:element name="Environnement" ma:index="52" nillable="true" ma:displayName="Environnement" ma:default="" ma:internalName="Environnement">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720d4e8-2b1e-4bd1-aad5-1b4debf9b56d" elementFormDefault="qualified">
    <xsd:import namespace="http://schemas.microsoft.com/office/2006/documentManagement/types"/>
    <xsd:import namespace="http://schemas.microsoft.com/office/infopath/2007/PartnerControls"/>
    <xsd:element name="MediaServiceMetadata" ma:index="31" nillable="true" ma:displayName="MediaServiceMetadata" ma:hidden="true" ma:internalName="MediaServiceMetadata" ma:readOnly="true">
      <xsd:simpleType>
        <xsd:restriction base="dms:Note"/>
      </xsd:simpleType>
    </xsd:element>
    <xsd:element name="MediaServiceFastMetadata" ma:index="32" nillable="true" ma:displayName="MediaServiceFastMetadata" ma:hidden="true" ma:internalName="MediaServiceFastMetadata" ma:readOnly="true">
      <xsd:simpleType>
        <xsd:restriction base="dms:Note"/>
      </xsd:simpleType>
    </xsd:element>
    <xsd:element name="MediaServiceDateTaken" ma:index="33" nillable="true" ma:displayName="MediaServiceDateTaken" ma:hidden="true" ma:internalName="MediaServiceDateTaken" ma:readOnly="true">
      <xsd:simpleType>
        <xsd:restriction base="dms:Text"/>
      </xsd:simpleType>
    </xsd:element>
    <xsd:element name="MediaLengthInSeconds" ma:index="34" nillable="true" ma:displayName="MediaLengthInSeconds" ma:hidden="true" ma:internalName="MediaLengthInSeconds" ma:readOnly="true">
      <xsd:simpleType>
        <xsd:restriction base="dms:Unknown"/>
      </xsd:simpleType>
    </xsd:element>
    <xsd:element name="lcf76f155ced4ddcb4097134ff3c332f" ma:index="44" nillable="true" ma:taxonomy="true" ma:internalName="lcf76f155ced4ddcb4097134ff3c332f" ma:taxonomyFieldName="MediaServiceImageTags" ma:displayName="Balises d’images" ma:readOnly="false" ma:fieldId="{5cf76f15-5ced-4ddc-b409-7134ff3c332f}" ma:taxonomyMulti="true" ma:sspId="c4480557-28ee-4200-b705-f4b4ceb9c11a" ma:termSetId="09814cd3-568e-fe90-9814-8d621ff8fb84" ma:anchorId="fba54fb3-c3e1-fe81-a776-ca4b69148c4d" ma:open="true" ma:isKeyword="false">
      <xsd:complexType>
        <xsd:sequence>
          <xsd:element ref="pc:Terms" minOccurs="0" maxOccurs="1"/>
        </xsd:sequence>
      </xsd:complexType>
    </xsd:element>
    <xsd:element name="MediaServiceOCR" ma:index="45" nillable="true" ma:displayName="Extracted Text" ma:internalName="MediaServiceOCR" ma:readOnly="true">
      <xsd:simpleType>
        <xsd:restriction base="dms:Note">
          <xsd:maxLength value="255"/>
        </xsd:restriction>
      </xsd:simpleType>
    </xsd:element>
    <xsd:element name="MediaServiceGenerationTime" ma:index="46" nillable="true" ma:displayName="MediaServiceGenerationTime" ma:hidden="true" ma:internalName="MediaServiceGenerationTime" ma:readOnly="true">
      <xsd:simpleType>
        <xsd:restriction base="dms:Text"/>
      </xsd:simpleType>
    </xsd:element>
    <xsd:element name="MediaServiceEventHashCode" ma:index="47" nillable="true" ma:displayName="MediaServiceEventHashCode" ma:hidden="true" ma:internalName="MediaServiceEventHashCode" ma:readOnly="true">
      <xsd:simpleType>
        <xsd:restriction base="dms:Text"/>
      </xsd:simpleType>
    </xsd:element>
    <xsd:element name="MediaServiceLocation" ma:index="48" nillable="true" ma:displayName="Location" ma:indexed="true" ma:internalName="MediaServiceLocation" ma:readOnly="true">
      <xsd:simpleType>
        <xsd:restriction base="dms:Text"/>
      </xsd:simpleType>
    </xsd:element>
    <xsd:element name="MediaServiceObjectDetectorVersions" ma:index="5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54" nillable="true" ma:displayName="MediaServiceSearchProperties" ma:hidden="true" ma:internalName="MediaServiceSearchProperties" ma:readOnly="true">
      <xsd:simpleType>
        <xsd:restriction base="dms:Note"/>
      </xsd:simpleType>
    </xsd:element>
    <xsd:element name="MediaServiceBillingMetadata" ma:index="5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Type de contenu"/>
        <xsd:element ref="dc:title" minOccurs="0" maxOccurs="1" ma:index="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251EAB-E897-4704-9605-A5FDD6305DC1}">
  <ds:schemaRefs>
    <ds:schemaRef ds:uri="http://schemas.microsoft.com/office/infopath/2007/PartnerControls"/>
    <ds:schemaRef ds:uri="f6ca01e7-bd19-41f1-999c-e032ef5104c3"/>
    <ds:schemaRef ds:uri="http://schemas.microsoft.com/office/2006/documentManagement/types"/>
    <ds:schemaRef ds:uri="http://purl.org/dc/terms/"/>
    <ds:schemaRef ds:uri="http://purl.org/dc/elements/1.1/"/>
    <ds:schemaRef ds:uri="http://schemas.microsoft.com/office/2006/metadata/properties"/>
    <ds:schemaRef ds:uri="http://www.w3.org/XML/1998/namespace"/>
    <ds:schemaRef ds:uri="http://purl.org/dc/dcmitype/"/>
    <ds:schemaRef ds:uri="http://schemas.openxmlformats.org/package/2006/metadata/core-properties"/>
    <ds:schemaRef ds:uri="1720d4e8-2b1e-4bd1-aad5-1b4debf9b56d"/>
    <ds:schemaRef ds:uri="http://schemas.microsoft.com/sharepoint/v3"/>
  </ds:schemaRefs>
</ds:datastoreItem>
</file>

<file path=customXml/itemProps2.xml><?xml version="1.0" encoding="utf-8"?>
<ds:datastoreItem xmlns:ds="http://schemas.openxmlformats.org/officeDocument/2006/customXml" ds:itemID="{DA191E87-5B9D-4FCF-85E7-CAA4F0062365}">
  <ds:schemaRefs>
    <ds:schemaRef ds:uri="http://schemas.microsoft.com/sharepoint/v3/contenttype/forms"/>
  </ds:schemaRefs>
</ds:datastoreItem>
</file>

<file path=customXml/itemProps3.xml><?xml version="1.0" encoding="utf-8"?>
<ds:datastoreItem xmlns:ds="http://schemas.openxmlformats.org/officeDocument/2006/customXml" ds:itemID="{3C08CA74-05C2-4ABA-A037-CCCF64AB5E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ca01e7-bd19-41f1-999c-e032ef5104c3"/>
    <ds:schemaRef ds:uri="1720d4e8-2b1e-4bd1-aad5-1b4debf9b5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344</TotalTime>
  <Words>1184</Words>
  <Application>Microsoft Office PowerPoint</Application>
  <PresentationFormat>Personnalisé</PresentationFormat>
  <Paragraphs>90</Paragraphs>
  <Slides>2</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vt:i4>
      </vt:variant>
    </vt:vector>
  </HeadingPairs>
  <TitlesOfParts>
    <vt:vector size="11" baseType="lpstr">
      <vt:lpstr>Aptos</vt:lpstr>
      <vt:lpstr>Arial MT</vt:lpstr>
      <vt:lpstr>Calibri</vt:lpstr>
      <vt:lpstr>Futura</vt:lpstr>
      <vt:lpstr>Futura Medium</vt:lpstr>
      <vt:lpstr>Futura Medium</vt:lpstr>
      <vt:lpstr>Police système Courant</vt:lpstr>
      <vt:lpstr>Wingdings</vt:lpstr>
      <vt:lpstr>Office Theme</vt:lpstr>
      <vt:lpstr>Présentation PowerPoint</vt:lpstr>
      <vt:lpstr>Présentation PowerPoint</vt:lpstr>
    </vt:vector>
  </TitlesOfParts>
  <Manager/>
  <Company>Agence du Numérique en Santé</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Fiche Produit - SAS</dc:title>
  <dc:subject>Service d'Accès aux Soins</dc:subject>
  <dc:creator>Domaine des Urgences - NBI</dc:creator>
  <cp:keywords/>
  <dc:description/>
  <cp:lastModifiedBy>Hélène GUINEBRETIERE</cp:lastModifiedBy>
  <cp:revision>11</cp:revision>
  <cp:lastPrinted>2025-06-03T08:08:05Z</cp:lastPrinted>
  <dcterms:created xsi:type="dcterms:W3CDTF">2025-06-02T15:29:53Z</dcterms:created>
  <dcterms:modified xsi:type="dcterms:W3CDTF">2026-05-13T16:06:40Z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2024-06-03T10:00:00Z</vt:filetime>
  </property>
  <property fmtid="{D5CDD505-2E9C-101B-9397-08002B2CF9AE}" pid="3" name="Creator">
    <vt:lpwstr>Adobe InDesign 19.3 (Macintosh)</vt:lpwstr>
  </property>
  <property fmtid="{D5CDD505-2E9C-101B-9397-08002B2CF9AE}" pid="4" name="LastSaved">
    <vt:filetime>2025-06-02T10:00:00Z</vt:filetime>
  </property>
  <property fmtid="{D5CDD505-2E9C-101B-9397-08002B2CF9AE}" pid="5" name="Producer">
    <vt:lpwstr>Adobe PDF Library 17.0</vt:lpwstr>
  </property>
  <property fmtid="{D5CDD505-2E9C-101B-9397-08002B2CF9AE}" pid="6" name="ContentTypeId">
    <vt:lpwstr>0x010100333226B5D6902549BFE4A72F45A4400B0100E98F8C089710A74CA077FC6D601326A8</vt:lpwstr>
  </property>
  <property fmtid="{D5CDD505-2E9C-101B-9397-08002B2CF9AE}" pid="7" name="Sort_x0020_Final_x0020__x0028_Archivage_x0029_1">
    <vt:lpwstr/>
  </property>
  <property fmtid="{D5CDD505-2E9C-101B-9397-08002B2CF9AE}" pid="8" name="Catégorie Documentaire">
    <vt:lpwstr/>
  </property>
  <property fmtid="{D5CDD505-2E9C-101B-9397-08002B2CF9AE}" pid="9" name="Prestataire_x0028_s_x0029_">
    <vt:lpwstr/>
  </property>
  <property fmtid="{D5CDD505-2E9C-101B-9397-08002B2CF9AE}" pid="10" name="Marché">
    <vt:lpwstr/>
  </property>
  <property fmtid="{D5CDD505-2E9C-101B-9397-08002B2CF9AE}" pid="11" name="Type de document ANS">
    <vt:lpwstr/>
  </property>
  <property fmtid="{D5CDD505-2E9C-101B-9397-08002B2CF9AE}" pid="12" name="Sort Final (Archivage)1">
    <vt:lpwstr/>
  </property>
  <property fmtid="{D5CDD505-2E9C-101B-9397-08002B2CF9AE}" pid="13" name="Projet">
    <vt:lpwstr/>
  </property>
  <property fmtid="{D5CDD505-2E9C-101B-9397-08002B2CF9AE}" pid="14" name="Direction / Service">
    <vt:lpwstr/>
  </property>
  <property fmtid="{D5CDD505-2E9C-101B-9397-08002B2CF9AE}" pid="15" name="Statut_x0020_du_x0020_document">
    <vt:lpwstr/>
  </property>
  <property fmtid="{D5CDD505-2E9C-101B-9397-08002B2CF9AE}" pid="16" name="Cat_x00e9_gorie_x0020_Documentaire">
    <vt:lpwstr/>
  </property>
  <property fmtid="{D5CDD505-2E9C-101B-9397-08002B2CF9AE}" pid="17" name="Version Applicative0">
    <vt:lpwstr/>
  </property>
  <property fmtid="{D5CDD505-2E9C-101B-9397-08002B2CF9AE}" pid="18" name="March_x00e9_">
    <vt:lpwstr/>
  </property>
  <property fmtid="{D5CDD505-2E9C-101B-9397-08002B2CF9AE}" pid="19" name="Direction_x0020__x002F__x0020_Service">
    <vt:lpwstr/>
  </property>
  <property fmtid="{D5CDD505-2E9C-101B-9397-08002B2CF9AE}" pid="20" name="Statut du document">
    <vt:lpwstr/>
  </property>
  <property fmtid="{D5CDD505-2E9C-101B-9397-08002B2CF9AE}" pid="21" name="Prestataire(s)">
    <vt:lpwstr/>
  </property>
  <property fmtid="{D5CDD505-2E9C-101B-9397-08002B2CF9AE}" pid="22" name="Version_x0020_Applicative0">
    <vt:lpwstr/>
  </property>
  <property fmtid="{D5CDD505-2E9C-101B-9397-08002B2CF9AE}" pid="23" name="Type_x0020_de_x0020_document_x0020_ANS">
    <vt:lpwstr/>
  </property>
  <property fmtid="{D5CDD505-2E9C-101B-9397-08002B2CF9AE}" pid="24" name="Classification">
    <vt:lpwstr/>
  </property>
  <property fmtid="{D5CDD505-2E9C-101B-9397-08002B2CF9AE}" pid="25" name="MediaServiceImageTags">
    <vt:lpwstr/>
  </property>
</Properties>
</file>